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Lst>
  <p:sldIdLst>
    <p:sldId id="291" r:id="rId4"/>
    <p:sldId id="290" r:id="rId5"/>
    <p:sldId id="258" r:id="rId6"/>
    <p:sldId id="294" r:id="rId7"/>
    <p:sldId id="298" r:id="rId8"/>
    <p:sldId id="299" r:id="rId9"/>
    <p:sldId id="300" r:id="rId10"/>
    <p:sldId id="301" r:id="rId11"/>
    <p:sldId id="302" r:id="rId12"/>
    <p:sldId id="303" r:id="rId13"/>
    <p:sldId id="304" r:id="rId14"/>
    <p:sldId id="264" r:id="rId15"/>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1111"/>
    <a:srgbClr val="FFEB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600" b="1" i="0" u="none" strike="noStrike" kern="1200" cap="all" baseline="0">
                <a:solidFill>
                  <a:schemeClr val="tx1">
                    <a:lumMod val="65000"/>
                    <a:lumOff val="35000"/>
                  </a:schemeClr>
                </a:solidFill>
                <a:latin typeface="+mn-lt"/>
                <a:ea typeface="+mn-ea"/>
                <a:cs typeface="+mn-cs"/>
              </a:defRPr>
            </a:pPr>
            <a:r>
              <a:rPr sz="2000"/>
              <a:t>BREAST CANCER TYPES</a:t>
            </a:r>
            <a:endParaRPr sz="2000"/>
          </a:p>
        </c:rich>
      </c:tx>
      <c:layout/>
      <c:overlay val="0"/>
      <c:spPr>
        <a:noFill/>
        <a:ln>
          <a:noFill/>
        </a:ln>
        <a:effectLst/>
      </c:spPr>
    </c:title>
    <c:autoTitleDeleted val="0"/>
    <c:plotArea>
      <c:layout/>
      <c:pieChart>
        <c:varyColors val="1"/>
        <c:ser>
          <c:idx val="0"/>
          <c:order val="0"/>
          <c:tx>
            <c:strRef>
              <c:f>Sheet1!$B$1</c:f>
              <c:strCache>
                <c:ptCount val="1"/>
                <c:pt idx="0">
                  <c:v>BREAST CANCER TYPES</c:v>
                </c:pt>
              </c:strCache>
            </c:strRef>
          </c:tx>
          <c:spPr/>
          <c:explosion val="0"/>
          <c:dPt>
            <c:idx val="0"/>
            <c:bubble3D val="0"/>
            <c:spPr>
              <a:gradFill>
                <a:gsLst>
                  <a:gs pos="0">
                    <a:srgbClr val="007BD3"/>
                  </a:gs>
                  <a:gs pos="100000">
                    <a:srgbClr val="034373"/>
                  </a:gs>
                </a:gsLst>
                <a:lin ang="5400000" scaled="0"/>
              </a:gradFill>
              <a:ln>
                <a:noFill/>
              </a:ln>
              <a:effectLst>
                <a:outerShdw blurRad="63500" sx="102000" sy="102000" algn="ctr" rotWithShape="0">
                  <a:prstClr val="black">
                    <a:alpha val="20000"/>
                  </a:prstClr>
                </a:outerShdw>
              </a:effectLst>
            </c:spPr>
          </c:dPt>
          <c:dPt>
            <c:idx val="1"/>
            <c:bubble3D val="0"/>
            <c:spPr>
              <a:gradFill>
                <a:gsLst>
                  <a:gs pos="0">
                    <a:srgbClr val="FECF40"/>
                  </a:gs>
                  <a:gs pos="100000">
                    <a:srgbClr val="846C21"/>
                  </a:gs>
                </a:gsLst>
                <a:lin ang="5400000" scaled="0"/>
              </a:gradFill>
              <a:ln>
                <a:noFill/>
              </a:ln>
              <a:effectLst>
                <a:outerShdw blurRad="63500" sx="102000" sy="102000" algn="ctr" rotWithShape="0">
                  <a:prstClr val="black">
                    <a:alpha val="20000"/>
                  </a:prstClr>
                </a:outerShdw>
              </a:effectLst>
            </c:spPr>
          </c:dPt>
          <c:dPt>
            <c:idx val="2"/>
            <c:bubble3D val="0"/>
            <c:spPr>
              <a:solidFill>
                <a:schemeClr val="tx2"/>
              </a:solidFill>
              <a:ln>
                <a:noFill/>
              </a:ln>
              <a:effectLst>
                <a:outerShdw blurRad="63500" sx="102000" sy="102000" algn="ctr" rotWithShape="0">
                  <a:prstClr val="black">
                    <a:alpha val="20000"/>
                  </a:prstClr>
                </a:outerShdw>
              </a:effectLst>
            </c:spPr>
          </c:dPt>
          <c:dPt>
            <c:idx val="3"/>
            <c:bubble3D val="0"/>
            <c:spPr>
              <a:solidFill>
                <a:schemeClr val="accent5">
                  <a:lumMod val="75000"/>
                </a:schemeClr>
              </a:solidFill>
              <a:ln>
                <a:noFill/>
              </a:ln>
              <a:effectLst>
                <a:outerShdw blurRad="63500" sx="102000" sy="102000" algn="ctr" rotWithShape="0">
                  <a:prstClr val="black">
                    <a:alpha val="20000"/>
                  </a:prstClr>
                </a:outerShdw>
              </a:effectLst>
            </c:spPr>
          </c:dPt>
          <c:dPt>
            <c:idx val="4"/>
            <c:bubble3D val="0"/>
            <c:spPr>
              <a:gradFill>
                <a:gsLst>
                  <a:gs pos="0">
                    <a:srgbClr val="14CD68"/>
                  </a:gs>
                  <a:gs pos="100000">
                    <a:srgbClr val="0B6E38"/>
                  </a:gs>
                </a:gsLst>
                <a:lin ang="5400000" scaled="0"/>
              </a:gra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explosion val="0"/>
            <c:spPr>
              <a:gradFill>
                <a:gsLst>
                  <a:gs pos="0">
                    <a:srgbClr val="E30000"/>
                  </a:gs>
                  <a:gs pos="100000">
                    <a:srgbClr val="760303"/>
                  </a:gs>
                </a:gsLst>
                <a:lin ang="5400000" scaled="0"/>
              </a:gradFill>
              <a:ln>
                <a:noFill/>
              </a:ln>
              <a:effectLst>
                <a:outerShdw blurRad="63500" sx="102000" sy="102000" algn="ctr" rotWithShape="0">
                  <a:prstClr val="black">
                    <a:alpha val="20000"/>
                  </a:prstClr>
                </a:outerShdw>
              </a:effectLst>
            </c:spPr>
          </c:dPt>
          <c:dPt>
            <c:idx val="7"/>
            <c:bubble3D val="0"/>
            <c:spPr>
              <a:gradFill>
                <a:gsLst>
                  <a:gs pos="0">
                    <a:srgbClr val="7B32B2"/>
                  </a:gs>
                  <a:gs pos="100000">
                    <a:srgbClr val="401A5D"/>
                  </a:gs>
                </a:gsLst>
                <a:lin ang="5400000" scaled="0"/>
              </a:gradFill>
              <a:ln>
                <a:noFill/>
              </a:ln>
              <a:effectLst>
                <a:outerShdw blurRad="63500" sx="102000" sy="102000" algn="ctr" rotWithShape="0">
                  <a:prstClr val="black">
                    <a:alpha val="20000"/>
                  </a:prstClr>
                </a:outerShdw>
              </a:effectLst>
            </c:spPr>
          </c:dPt>
          <c:dLbls>
            <c:dLbl>
              <c:idx val="0"/>
              <c:layout/>
              <c:tx>
                <c:rich>
                  <a:bodyPr rot="0" spcFirstLastPara="0" vertOverflow="ellipsis" vert="horz" wrap="square" lIns="38100" tIns="19050" rIns="38100" bIns="19050" anchor="ctr" anchorCtr="1"/>
                  <a:lstStyle/>
                  <a:p>
                    <a:pPr defTabSz="914400">
                      <a:defRPr lang="en-US" sz="1000" b="1" i="0" u="none" strike="noStrike" kern="1200" spc="0" baseline="0">
                        <a:solidFill>
                          <a:schemeClr val="accent1"/>
                        </a:solidFill>
                        <a:latin typeface="+mn-lt"/>
                        <a:ea typeface="+mn-ea"/>
                        <a:cs typeface="+mn-cs"/>
                      </a:defRPr>
                    </a:pPr>
                    <a:r>
                      <a:rPr sz="1600">
                        <a:gradFill>
                          <a:gsLst>
                            <a:gs pos="0">
                              <a:srgbClr val="007BD3"/>
                            </a:gs>
                            <a:gs pos="100000">
                              <a:srgbClr val="034373"/>
                            </a:gs>
                          </a:gsLst>
                          <a:lin ang="5400000" scaled="0"/>
                        </a:gradFill>
                      </a:rPr>
                      <a:t>Ductal cell tumor70%</a:t>
                    </a:r>
                    <a:endParaRPr sz="1600">
                      <a:gradFill>
                        <a:gsLst>
                          <a:gs pos="0">
                            <a:srgbClr val="007BD3"/>
                          </a:gs>
                          <a:gs pos="100000">
                            <a:srgbClr val="034373"/>
                          </a:gs>
                        </a:gsLst>
                        <a:lin ang="5400000" scaled="0"/>
                      </a:gradFill>
                    </a:endParaRPr>
                  </a:p>
                </c:rich>
              </c:tx>
              <c:numFmt formatCode="General" sourceLinked="1"/>
              <c:spPr>
                <a:noFill/>
                <a:ln>
                  <a:noFill/>
                </a:ln>
                <a:effectLst/>
              </c:spPr>
              <c:txPr>
                <a:bodyPr rot="0" spcFirstLastPara="0" vertOverflow="ellipsis" vert="horz" wrap="square" lIns="38100" tIns="19050" rIns="38100" bIns="19050" anchor="ctr" anchorCtr="1"/>
                <a:lstStyle/>
                <a:p>
                  <a:pPr>
                    <a:defRPr lang="en-US" sz="1000" b="1" i="0" u="none" strike="noStrike" kern="1200" spc="0" baseline="0">
                      <a:solidFill>
                        <a:schemeClr val="accent1"/>
                      </a:solidFill>
                      <a:latin typeface="+mn-lt"/>
                      <a:ea typeface="+mn-ea"/>
                      <a:cs typeface="+mn-cs"/>
                    </a:defRPr>
                  </a:pPr>
                </a:p>
              </c:txPr>
              <c:dLblPos val="outEnd"/>
              <c:showLegendKey val="0"/>
              <c:showVal val="0"/>
              <c:showCatName val="1"/>
              <c:showSerName val="0"/>
              <c:showPercent val="1"/>
              <c:showBubbleSize val="0"/>
              <c:separator>
</c:separator>
              <c:extLst>
                <c:ext xmlns:c15="http://schemas.microsoft.com/office/drawing/2012/chart" uri="{CE6537A1-D6FC-4f65-9D91-7224C49458BB}"/>
              </c:extLst>
            </c:dLbl>
            <c:dLbl>
              <c:idx val="1"/>
              <c:layout/>
              <c:tx>
                <c:rich>
                  <a:bodyPr rot="0" spcFirstLastPara="0" vertOverflow="ellipsis" vert="horz" wrap="square" lIns="38100" tIns="19050" rIns="38100" bIns="19050" anchor="ctr" anchorCtr="1"/>
                  <a:lstStyle/>
                  <a:p>
                    <a:pPr defTabSz="914400">
                      <a:defRPr lang="en-US" sz="1000" b="1" i="0" u="none" strike="noStrike" kern="1200" spc="0" baseline="0">
                        <a:gradFill>
                          <a:gsLst>
                            <a:gs pos="0">
                              <a:srgbClr val="FECF40"/>
                            </a:gs>
                            <a:gs pos="100000">
                              <a:srgbClr val="846C21"/>
                            </a:gs>
                          </a:gsLst>
                          <a:lin ang="5400000" scaled="0"/>
                        </a:gradFill>
                        <a:latin typeface="+mn-lt"/>
                        <a:ea typeface="+mn-ea"/>
                        <a:cs typeface="+mn-cs"/>
                      </a:defRPr>
                    </a:pPr>
                    <a:r>
                      <a:rPr sz="1600">
                        <a:gradFill>
                          <a:gsLst>
                            <a:gs pos="0">
                              <a:srgbClr val="FECF40"/>
                            </a:gs>
                            <a:gs pos="100000">
                              <a:srgbClr val="846C21"/>
                            </a:gs>
                          </a:gsLst>
                          <a:lin ang="5400000" scaled="0"/>
                        </a:gradFill>
                      </a:rPr>
                      <a:t>Lobular cell tumor13%</a:t>
                    </a:r>
                    <a:endParaRPr sz="1600">
                      <a:gradFill>
                        <a:gsLst>
                          <a:gs pos="0">
                            <a:srgbClr val="FECF40"/>
                          </a:gs>
                          <a:gs pos="100000">
                            <a:srgbClr val="846C21"/>
                          </a:gs>
                        </a:gsLst>
                        <a:lin ang="5400000" scaled="0"/>
                      </a:gradFill>
                    </a:endParaRPr>
                  </a:p>
                </c:rich>
              </c:tx>
              <c:numFmt formatCode="General" sourceLinked="1"/>
              <c:spPr>
                <a:noFill/>
                <a:ln>
                  <a:noFill/>
                </a:ln>
                <a:effectLst/>
              </c:spPr>
              <c:txPr>
                <a:bodyPr rot="0" spcFirstLastPara="0" vertOverflow="ellipsis" vert="horz" wrap="square" lIns="38100" tIns="19050" rIns="38100" bIns="19050" anchor="ctr" anchorCtr="1"/>
                <a:lstStyle/>
                <a:p>
                  <a:pPr>
                    <a:defRPr lang="en-US" sz="1000" b="1" i="0" u="none" strike="noStrike" kern="1200" spc="0" baseline="0">
                      <a:gradFill>
                        <a:gsLst>
                          <a:gs pos="0">
                            <a:srgbClr val="FECF40"/>
                          </a:gs>
                          <a:gs pos="100000">
                            <a:srgbClr val="846C21"/>
                          </a:gs>
                        </a:gsLst>
                        <a:lin ang="5400000" scaled="0"/>
                      </a:gradFill>
                      <a:latin typeface="+mn-lt"/>
                      <a:ea typeface="+mn-ea"/>
                      <a:cs typeface="+mn-cs"/>
                    </a:defRPr>
                  </a:pPr>
                </a:p>
              </c:txPr>
              <c:dLblPos val="outEnd"/>
              <c:showLegendKey val="0"/>
              <c:showVal val="0"/>
              <c:showCatName val="1"/>
              <c:showSerName val="0"/>
              <c:showPercent val="1"/>
              <c:showBubbleSize val="0"/>
              <c:separator>
</c:separator>
              <c:extLst>
                <c:ext xmlns:c15="http://schemas.microsoft.com/office/drawing/2012/chart" uri="{CE6537A1-D6FC-4f65-9D91-7224C49458BB}"/>
              </c:extLst>
            </c:dLbl>
            <c:dLbl>
              <c:idx val="2"/>
              <c:layout/>
              <c:tx>
                <c:rich>
                  <a:bodyPr rot="0" spcFirstLastPara="0" vertOverflow="ellipsis" vert="horz" wrap="square" lIns="38100" tIns="19050" rIns="38100" bIns="19050" anchor="ctr" anchorCtr="1"/>
                  <a:lstStyle/>
                  <a:p>
                    <a:pPr defTabSz="914400">
                      <a:defRPr lang="en-US" sz="1000" b="1" i="0" u="none" strike="noStrike" kern="1200" spc="0" baseline="0">
                        <a:solidFill>
                          <a:schemeClr val="tx2"/>
                        </a:solidFill>
                        <a:latin typeface="+mn-lt"/>
                        <a:ea typeface="+mn-ea"/>
                        <a:cs typeface="+mn-cs"/>
                      </a:defRPr>
                    </a:pPr>
                    <a:r>
                      <a:rPr sz="1600">
                        <a:solidFill>
                          <a:schemeClr val="tx2"/>
                        </a:solidFill>
                      </a:rPr>
                      <a:t>Neuroendocrine tumor5%</a:t>
                    </a:r>
                    <a:endParaRPr sz="1600">
                      <a:solidFill>
                        <a:schemeClr val="tx2"/>
                      </a:solidFill>
                    </a:endParaRPr>
                  </a:p>
                </c:rich>
              </c:tx>
              <c:numFmt formatCode="General" sourceLinked="1"/>
              <c:spPr>
                <a:noFill/>
                <a:ln>
                  <a:noFill/>
                </a:ln>
                <a:effectLst/>
              </c:spPr>
              <c:txPr>
                <a:bodyPr rot="0" spcFirstLastPara="0" vertOverflow="ellipsis" vert="horz" wrap="square" lIns="38100" tIns="19050" rIns="38100" bIns="19050" anchor="ctr" anchorCtr="1"/>
                <a:lstStyle/>
                <a:p>
                  <a:pPr>
                    <a:defRPr lang="en-US" sz="1000" b="1" i="0" u="none" strike="noStrike" kern="1200" spc="0" baseline="0">
                      <a:solidFill>
                        <a:schemeClr val="tx2"/>
                      </a:solidFill>
                      <a:latin typeface="+mn-lt"/>
                      <a:ea typeface="+mn-ea"/>
                      <a:cs typeface="+mn-cs"/>
                    </a:defRPr>
                  </a:pPr>
                </a:p>
              </c:txPr>
              <c:dLblPos val="outEnd"/>
              <c:showLegendKey val="0"/>
              <c:showVal val="0"/>
              <c:showCatName val="1"/>
              <c:showSerName val="0"/>
              <c:showPercent val="1"/>
              <c:showBubbleSize val="0"/>
              <c:separator>
</c:separator>
              <c:extLst>
                <c:ext xmlns:c15="http://schemas.microsoft.com/office/drawing/2012/chart" uri="{CE6537A1-D6FC-4f65-9D91-7224C49458BB}"/>
              </c:extLst>
            </c:dLbl>
            <c:dLbl>
              <c:idx val="3"/>
              <c:layout/>
              <c:tx>
                <c:rich>
                  <a:bodyPr rot="0" spcFirstLastPara="0" vertOverflow="ellipsis" vert="horz" wrap="square" lIns="38100" tIns="19050" rIns="38100" bIns="19050" anchor="ctr" anchorCtr="1"/>
                  <a:lstStyle/>
                  <a:p>
                    <a:pPr defTabSz="914400">
                      <a:defRPr lang="en-US" sz="1000" b="1" i="0" u="none" strike="noStrike" kern="1200" spc="0" baseline="0">
                        <a:solidFill>
                          <a:schemeClr val="accent5">
                            <a:lumMod val="50000"/>
                          </a:schemeClr>
                        </a:solidFill>
                        <a:latin typeface="+mn-lt"/>
                        <a:ea typeface="+mn-ea"/>
                        <a:cs typeface="+mn-cs"/>
                      </a:defRPr>
                    </a:pPr>
                    <a:r>
                      <a:rPr sz="1600">
                        <a:solidFill>
                          <a:schemeClr val="accent5">
                            <a:lumMod val="50000"/>
                          </a:schemeClr>
                        </a:solidFill>
                      </a:rPr>
                      <a:t>Medüller  tumor2%</a:t>
                    </a:r>
                    <a:endParaRPr sz="1600">
                      <a:solidFill>
                        <a:schemeClr val="accent5">
                          <a:lumMod val="50000"/>
                        </a:schemeClr>
                      </a:solidFill>
                    </a:endParaRPr>
                  </a:p>
                </c:rich>
              </c:tx>
              <c:numFmt formatCode="General" sourceLinked="1"/>
              <c:spPr>
                <a:noFill/>
                <a:ln>
                  <a:noFill/>
                </a:ln>
                <a:effectLst/>
              </c:spPr>
              <c:txPr>
                <a:bodyPr rot="0" spcFirstLastPara="0" vertOverflow="ellipsis" vert="horz" wrap="square" lIns="38100" tIns="19050" rIns="38100" bIns="19050" anchor="ctr" anchorCtr="1"/>
                <a:lstStyle/>
                <a:p>
                  <a:pPr>
                    <a:defRPr lang="en-US" sz="1000" b="1" i="0" u="none" strike="noStrike" kern="1200" spc="0" baseline="0">
                      <a:solidFill>
                        <a:schemeClr val="accent5">
                          <a:lumMod val="50000"/>
                        </a:schemeClr>
                      </a:solidFill>
                      <a:latin typeface="+mn-lt"/>
                      <a:ea typeface="+mn-ea"/>
                      <a:cs typeface="+mn-cs"/>
                    </a:defRPr>
                  </a:pPr>
                </a:p>
              </c:txPr>
              <c:dLblPos val="outEnd"/>
              <c:showLegendKey val="0"/>
              <c:showVal val="0"/>
              <c:showCatName val="1"/>
              <c:showSerName val="0"/>
              <c:showPercent val="1"/>
              <c:showBubbleSize val="0"/>
              <c:separator>
</c:separator>
              <c:extLst>
                <c:ext xmlns:c15="http://schemas.microsoft.com/office/drawing/2012/chart" uri="{CE6537A1-D6FC-4f65-9D91-7224C49458BB}"/>
              </c:extLst>
            </c:dLbl>
            <c:dLbl>
              <c:idx val="4"/>
              <c:layout/>
              <c:tx>
                <c:rich>
                  <a:bodyPr rot="0" spcFirstLastPara="0" vertOverflow="ellipsis" vert="horz" wrap="square" lIns="38100" tIns="19050" rIns="38100" bIns="19050" anchor="ctr" anchorCtr="1"/>
                  <a:lstStyle/>
                  <a:p>
                    <a:pPr defTabSz="914400">
                      <a:defRPr lang="en-US" sz="1000" b="1" i="0" u="none" strike="noStrike" kern="1200" spc="0" baseline="0">
                        <a:solidFill>
                          <a:schemeClr val="accent5"/>
                        </a:solidFill>
                        <a:latin typeface="+mn-lt"/>
                        <a:ea typeface="+mn-ea"/>
                        <a:cs typeface="+mn-cs"/>
                      </a:defRPr>
                    </a:pPr>
                    <a:r>
                      <a:rPr sz="1600">
                        <a:gradFill>
                          <a:gsLst>
                            <a:gs pos="0">
                              <a:srgbClr val="14CD68"/>
                            </a:gs>
                            <a:gs pos="100000">
                              <a:srgbClr val="0B6E38"/>
                            </a:gs>
                          </a:gsLst>
                          <a:lin ang="5400000" scaled="0"/>
                        </a:gradFill>
                      </a:rPr>
                      <a:t>Metaplastic tumor3%</a:t>
                    </a:r>
                    <a:endParaRPr sz="1600">
                      <a:gradFill>
                        <a:gsLst>
                          <a:gs pos="0">
                            <a:srgbClr val="14CD68"/>
                          </a:gs>
                          <a:gs pos="100000">
                            <a:srgbClr val="0B6E38"/>
                          </a:gs>
                        </a:gsLst>
                        <a:lin ang="5400000" scaled="0"/>
                      </a:gradFill>
                    </a:endParaRPr>
                  </a:p>
                </c:rich>
              </c:tx>
              <c:numFmt formatCode="General" sourceLinked="1"/>
              <c:spPr>
                <a:noFill/>
                <a:ln>
                  <a:noFill/>
                </a:ln>
                <a:effectLst/>
              </c:spPr>
              <c:txPr>
                <a:bodyPr rot="0" spcFirstLastPara="0" vertOverflow="ellipsis" vert="horz" wrap="square" lIns="38100" tIns="19050" rIns="38100" bIns="19050" anchor="ctr" anchorCtr="1"/>
                <a:lstStyle/>
                <a:p>
                  <a:pPr>
                    <a:defRPr lang="en-US" sz="1000" b="1" i="0" u="none" strike="noStrike" kern="1200" spc="0" baseline="0">
                      <a:solidFill>
                        <a:schemeClr val="accent5"/>
                      </a:solidFill>
                      <a:latin typeface="+mn-lt"/>
                      <a:ea typeface="+mn-ea"/>
                      <a:cs typeface="+mn-cs"/>
                    </a:defRPr>
                  </a:pPr>
                </a:p>
              </c:txPr>
              <c:dLblPos val="outEnd"/>
              <c:showLegendKey val="0"/>
              <c:showVal val="0"/>
              <c:showCatName val="1"/>
              <c:showSerName val="0"/>
              <c:showPercent val="1"/>
              <c:showBubbleSize val="0"/>
              <c:separator>
</c:separator>
              <c:extLst>
                <c:ext xmlns:c15="http://schemas.microsoft.com/office/drawing/2012/chart" uri="{CE6537A1-D6FC-4f65-9D91-7224C49458BB}"/>
              </c:extLst>
            </c:dLbl>
            <c:dLbl>
              <c:idx val="5"/>
              <c:layout/>
              <c:tx>
                <c:rich>
                  <a:bodyPr rot="0" spcFirstLastPara="0" vertOverflow="ellipsis" vert="horz" wrap="square" lIns="38100" tIns="19050" rIns="38100" bIns="19050" anchor="ctr" anchorCtr="1"/>
                  <a:lstStyle/>
                  <a:p>
                    <a:pPr defTabSz="914400">
                      <a:defRPr lang="en-US" sz="1000" b="1" i="0" u="none" strike="noStrike" kern="1200" spc="0" baseline="0">
                        <a:solidFill>
                          <a:schemeClr val="accent6"/>
                        </a:solidFill>
                        <a:latin typeface="+mn-lt"/>
                        <a:ea typeface="+mn-ea"/>
                        <a:cs typeface="+mn-cs"/>
                      </a:defRPr>
                    </a:pPr>
                    <a:r>
                      <a:rPr sz="1600"/>
                      <a:t>Mucinous tumor3%</a:t>
                    </a:r>
                    <a:endParaRPr sz="1600"/>
                  </a:p>
                </c:rich>
              </c:tx>
              <c:numFmt formatCode="General" sourceLinked="1"/>
              <c:spPr>
                <a:noFill/>
                <a:ln>
                  <a:noFill/>
                </a:ln>
                <a:effectLst/>
              </c:spPr>
              <c:txPr>
                <a:bodyPr rot="0" spcFirstLastPara="0" vertOverflow="ellipsis" vert="horz" wrap="square" lIns="38100" tIns="19050" rIns="38100" bIns="19050" anchor="ctr" anchorCtr="1"/>
                <a:lstStyle/>
                <a:p>
                  <a:pPr>
                    <a:defRPr lang="en-US" sz="1000" b="1" i="0" u="none" strike="noStrike" kern="1200" spc="0" baseline="0">
                      <a:solidFill>
                        <a:schemeClr val="accent6"/>
                      </a:solidFill>
                      <a:latin typeface="+mn-lt"/>
                      <a:ea typeface="+mn-ea"/>
                      <a:cs typeface="+mn-cs"/>
                    </a:defRPr>
                  </a:pPr>
                </a:p>
              </c:txPr>
              <c:dLblPos val="outEnd"/>
              <c:showLegendKey val="0"/>
              <c:showVal val="0"/>
              <c:showCatName val="1"/>
              <c:showSerName val="0"/>
              <c:showPercent val="1"/>
              <c:showBubbleSize val="0"/>
              <c:separator>
</c:separator>
              <c:extLst>
                <c:ext xmlns:c15="http://schemas.microsoft.com/office/drawing/2012/chart" uri="{CE6537A1-D6FC-4f65-9D91-7224C49458BB}"/>
              </c:extLst>
            </c:dLbl>
            <c:dLbl>
              <c:idx val="6"/>
              <c:layout/>
              <c:tx>
                <c:rich>
                  <a:bodyPr rot="0" spcFirstLastPara="0" vertOverflow="ellipsis" vert="horz" wrap="square" lIns="38100" tIns="19050" rIns="38100" bIns="19050" anchor="ctr" anchorCtr="1"/>
                  <a:lstStyle/>
                  <a:p>
                    <a:pPr defTabSz="914400">
                      <a:defRPr lang="en-US" sz="1000" b="1" i="0" u="none" strike="noStrike" kern="1200" spc="0" baseline="0">
                        <a:solidFill>
                          <a:schemeClr val="accent1">
                            <a:lumMod val="60000"/>
                          </a:schemeClr>
                        </a:solidFill>
                        <a:latin typeface="+mn-lt"/>
                        <a:ea typeface="+mn-ea"/>
                        <a:cs typeface="+mn-cs"/>
                      </a:defRPr>
                    </a:pPr>
                    <a:r>
                      <a:rPr sz="1600">
                        <a:gradFill>
                          <a:gsLst>
                            <a:gs pos="0">
                              <a:srgbClr val="E30000"/>
                            </a:gs>
                            <a:gs pos="100000">
                              <a:srgbClr val="760303"/>
                            </a:gs>
                          </a:gsLst>
                          <a:lin ang="5400000" scaled="0"/>
                        </a:gradFill>
                      </a:rPr>
                      <a:t>Papiller tumor1%</a:t>
                    </a:r>
                    <a:endParaRPr sz="1600">
                      <a:gradFill>
                        <a:gsLst>
                          <a:gs pos="0">
                            <a:srgbClr val="E30000"/>
                          </a:gs>
                          <a:gs pos="100000">
                            <a:srgbClr val="760303"/>
                          </a:gs>
                        </a:gsLst>
                        <a:lin ang="5400000" scaled="0"/>
                      </a:gradFill>
                    </a:endParaRPr>
                  </a:p>
                </c:rich>
              </c:tx>
              <c:numFmt formatCode="General" sourceLinked="1"/>
              <c:spPr>
                <a:noFill/>
                <a:ln>
                  <a:noFill/>
                </a:ln>
                <a:effectLst/>
              </c:spPr>
              <c:txPr>
                <a:bodyPr rot="0" spcFirstLastPara="0" vertOverflow="ellipsis" vert="horz" wrap="square" lIns="38100" tIns="19050" rIns="38100" bIns="19050" anchor="ctr" anchorCtr="1"/>
                <a:lstStyle/>
                <a:p>
                  <a:pPr>
                    <a:defRPr lang="en-US" sz="1000" b="1" i="0" u="none" strike="noStrike" kern="1200" spc="0" baseline="0">
                      <a:solidFill>
                        <a:schemeClr val="accent1">
                          <a:lumMod val="60000"/>
                        </a:schemeClr>
                      </a:solidFill>
                      <a:latin typeface="+mn-lt"/>
                      <a:ea typeface="+mn-ea"/>
                      <a:cs typeface="+mn-cs"/>
                    </a:defRPr>
                  </a:pPr>
                </a:p>
              </c:txPr>
              <c:dLblPos val="outEnd"/>
              <c:showLegendKey val="0"/>
              <c:showVal val="0"/>
              <c:showCatName val="1"/>
              <c:showSerName val="0"/>
              <c:showPercent val="1"/>
              <c:showBubbleSize val="0"/>
              <c:separator>
</c:separator>
              <c:extLst>
                <c:ext xmlns:c15="http://schemas.microsoft.com/office/drawing/2012/chart" uri="{CE6537A1-D6FC-4f65-9D91-7224C49458BB}"/>
              </c:extLst>
            </c:dLbl>
            <c:dLbl>
              <c:idx val="7"/>
              <c:layout/>
              <c:tx>
                <c:rich>
                  <a:bodyPr rot="0" spcFirstLastPara="0" vertOverflow="ellipsis" vert="horz" wrap="square" lIns="38100" tIns="19050" rIns="38100" bIns="19050" anchor="ctr" anchorCtr="1"/>
                  <a:lstStyle/>
                  <a:p>
                    <a:pPr defTabSz="914400">
                      <a:defRPr lang="en-US" sz="1000" b="1" i="0" u="none" strike="noStrike" kern="1200" spc="0" baseline="0">
                        <a:gradFill>
                          <a:gsLst>
                            <a:gs pos="0">
                              <a:srgbClr val="7B32B2"/>
                            </a:gs>
                            <a:gs pos="100000">
                              <a:srgbClr val="401A5D"/>
                            </a:gs>
                          </a:gsLst>
                          <a:lin ang="5400000" scaled="0"/>
                        </a:gradFill>
                        <a:latin typeface="+mn-lt"/>
                        <a:ea typeface="+mn-ea"/>
                        <a:cs typeface="+mn-cs"/>
                      </a:defRPr>
                    </a:pPr>
                    <a:r>
                      <a:rPr sz="1600">
                        <a:gradFill>
                          <a:gsLst>
                            <a:gs pos="0">
                              <a:srgbClr val="7B32B2"/>
                            </a:gs>
                            <a:gs pos="100000">
                              <a:srgbClr val="401A5D"/>
                            </a:gs>
                          </a:gsLst>
                          <a:lin ang="5400000" scaled="0"/>
                        </a:gradFill>
                      </a:rPr>
                      <a:t>Mixed tumor3%</a:t>
                    </a:r>
                    <a:endParaRPr sz="1600">
                      <a:gradFill>
                        <a:gsLst>
                          <a:gs pos="0">
                            <a:srgbClr val="7B32B2"/>
                          </a:gs>
                          <a:gs pos="100000">
                            <a:srgbClr val="401A5D"/>
                          </a:gs>
                        </a:gsLst>
                        <a:lin ang="5400000" scaled="0"/>
                      </a:gradFill>
                    </a:endParaRPr>
                  </a:p>
                </c:rich>
              </c:tx>
              <c:numFmt formatCode="General" sourceLinked="1"/>
              <c:spPr>
                <a:noFill/>
                <a:ln>
                  <a:noFill/>
                </a:ln>
                <a:effectLst/>
              </c:spPr>
              <c:txPr>
                <a:bodyPr rot="0" spcFirstLastPara="0" vertOverflow="ellipsis" vert="horz" wrap="square" lIns="38100" tIns="19050" rIns="38100" bIns="19050" anchor="ctr" anchorCtr="1"/>
                <a:lstStyle/>
                <a:p>
                  <a:pPr>
                    <a:defRPr lang="en-US" sz="1000" b="1" i="0" u="none" strike="noStrike" kern="1200" spc="0" baseline="0">
                      <a:gradFill>
                        <a:gsLst>
                          <a:gs pos="0">
                            <a:srgbClr val="7B32B2"/>
                          </a:gs>
                          <a:gs pos="100000">
                            <a:srgbClr val="401A5D"/>
                          </a:gs>
                        </a:gsLst>
                        <a:lin ang="5400000" scaled="0"/>
                      </a:gradFill>
                      <a:latin typeface="+mn-lt"/>
                      <a:ea typeface="+mn-ea"/>
                      <a:cs typeface="+mn-cs"/>
                    </a:defRPr>
                  </a:pPr>
                </a:p>
              </c:txPr>
              <c:dLblPos val="outEnd"/>
              <c:showLegendKey val="0"/>
              <c:showVal val="0"/>
              <c:showCatName val="1"/>
              <c:showSerName val="0"/>
              <c:showPercent val="1"/>
              <c:showBubbleSize val="0"/>
              <c:separator>
</c:separator>
              <c:extLst>
                <c:ext xmlns:c15="http://schemas.microsoft.com/office/drawing/2012/chart" uri="{CE6537A1-D6FC-4f65-9D91-7224C49458BB}"/>
              </c:extLst>
            </c:dLbl>
            <c:spPr>
              <a:noFill/>
              <a:ln>
                <a:noFill/>
              </a:ln>
              <a:effectLst/>
            </c:spPr>
            <c:txPr>
              <a:bodyPr rot="0" spcFirstLastPara="0" vertOverflow="ellipsis" vert="horz" wrap="square" lIns="38100" tIns="19050" rIns="38100" bIns="19050" anchor="ctr" anchorCtr="1"/>
              <a:lstStyle/>
              <a:p>
                <a:pPr>
                  <a:defRPr lang="en-US" sz="1000" b="1" i="0" u="none" strike="noStrike" kern="1200" spc="0" baseline="0">
                    <a:solidFill>
                      <a:schemeClr val="accent1"/>
                    </a:solidFill>
                    <a:latin typeface="+mn-lt"/>
                    <a:ea typeface="+mn-ea"/>
                    <a:cs typeface="+mn-cs"/>
                  </a:defRPr>
                </a:pPr>
              </a:p>
            </c:txPr>
            <c:dLblPos val="outEnd"/>
            <c:showLegendKey val="0"/>
            <c:showVal val="0"/>
            <c:showCatName val="1"/>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Ductal cell </c:v>
                </c:pt>
                <c:pt idx="1">
                  <c:v>Lobular cell tumor</c:v>
                </c:pt>
                <c:pt idx="2">
                  <c:v>Neuroendocrine tumor</c:v>
                </c:pt>
                <c:pt idx="3">
                  <c:v>Papiller tumor</c:v>
                </c:pt>
                <c:pt idx="4">
                  <c:v>Mucinous tumor</c:v>
                </c:pt>
                <c:pt idx="5">
                  <c:v>Metaplastic tumor</c:v>
                </c:pt>
                <c:pt idx="6">
                  <c:v>Medüller  tumor</c:v>
                </c:pt>
                <c:pt idx="7">
                  <c:v>Mixed tumor</c:v>
                </c:pt>
              </c:strCache>
            </c:strRef>
          </c:cat>
          <c:val>
            <c:numRef>
              <c:f>Sheet1!$B$2:$B$9</c:f>
              <c:numCache>
                <c:formatCode>General</c:formatCode>
                <c:ptCount val="8"/>
                <c:pt idx="0">
                  <c:v>84</c:v>
                </c:pt>
                <c:pt idx="1">
                  <c:v>15</c:v>
                </c:pt>
                <c:pt idx="2">
                  <c:v>6</c:v>
                </c:pt>
                <c:pt idx="3">
                  <c:v>1</c:v>
                </c:pt>
                <c:pt idx="4">
                  <c:v>4</c:v>
                </c:pt>
                <c:pt idx="5">
                  <c:v>3</c:v>
                </c:pt>
                <c:pt idx="6">
                  <c:v>3</c:v>
                </c:pt>
                <c:pt idx="7">
                  <c:v>4</c:v>
                </c:pt>
              </c:numCache>
            </c:numRef>
          </c:val>
        </c:ser>
        <c:dLbls>
          <c:showLegendKey val="0"/>
          <c:showVal val="0"/>
          <c:showCatName val="0"/>
          <c:showSerName val="0"/>
          <c:showPercent val="1"/>
          <c:showBubbleSize val="0"/>
          <c:showLeaderLines val="1"/>
        </c:dLbls>
        <c:firstSliceAng val="138"/>
      </c:pieChart>
      <c:spPr>
        <a:noFill/>
        <a:ln>
          <a:noFill/>
        </a:ln>
        <a:effectLst/>
      </c:spPr>
    </c:plotArea>
    <c:plotVisOnly val="1"/>
    <c:dispBlanksAs val="gap"/>
    <c:showDLblsOverMax val="0"/>
  </c:chart>
  <c:spPr>
    <a:noFill/>
    <a:ln>
      <a:noFill/>
    </a:ln>
    <a:effectLst/>
  </c:spPr>
  <c:txPr>
    <a:bodyPr/>
    <a:lstStyle/>
    <a:p>
      <a:pPr>
        <a:defRPr lang="en-US"/>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12" name="Rectangle 5"/>
          <p:cNvSpPr>
            <a:spLocks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13" name="Rectangle 6"/>
          <p:cNvSpPr>
            <a:spLocks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12" name="Rectangle 5"/>
          <p:cNvSpPr>
            <a:spLocks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13" name="Rectangle 6"/>
          <p:cNvSpPr>
            <a:spLocks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Slide Number Placeholder 5"/>
          <p:cNvSpPr>
            <a:spLocks noGrp="1"/>
          </p:cNvSpPr>
          <p:nvPr>
            <p:ph type="sldNum" sz="quarter" idx="12"/>
          </p:nvPr>
        </p:nvSpPr>
        <p:spPr/>
        <p:txBody>
          <a:bodyPr/>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Slide Number Placeholder 5"/>
          <p:cNvSpPr>
            <a:spLocks noGrp="1"/>
          </p:cNvSpPr>
          <p:nvPr>
            <p:ph type="sldNum" sz="quarter" idx="12"/>
          </p:nvPr>
        </p:nvSpPr>
        <p:spPr/>
        <p:txBody>
          <a:bodyPr/>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7" name="Slide Number Placeholder 6"/>
          <p:cNvSpPr>
            <a:spLocks noGrp="1"/>
          </p:cNvSpPr>
          <p:nvPr>
            <p:ph type="sldNum" sz="quarter" idx="12"/>
          </p:nvPr>
        </p:nvSpPr>
        <p:spPr/>
        <p:txBody>
          <a:bodyPr/>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8" name="Footer Placeholder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9" name="Slide Number Placeholder 8"/>
          <p:cNvSpPr>
            <a:spLocks noGrp="1"/>
          </p:cNvSpPr>
          <p:nvPr>
            <p:ph type="sldNum" sz="quarter" idx="12"/>
          </p:nvPr>
        </p:nvSpPr>
        <p:spPr/>
        <p:txBody>
          <a:bodyPr/>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4" name="Footer Placeholder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Slide Number Placeholder 4"/>
          <p:cNvSpPr>
            <a:spLocks noGrp="1"/>
          </p:cNvSpPr>
          <p:nvPr>
            <p:ph type="sldNum" sz="quarter" idx="12"/>
          </p:nvPr>
        </p:nvSpPr>
        <p:spPr/>
        <p:txBody>
          <a:bodyPr/>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3" name="Footer Placeholder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4" name="Slide Number Placeholder 3"/>
          <p:cNvSpPr>
            <a:spLocks noGrp="1"/>
          </p:cNvSpPr>
          <p:nvPr>
            <p:ph type="sldNum" sz="quarter" idx="12"/>
          </p:nvPr>
        </p:nvSpPr>
        <p:spPr/>
        <p:txBody>
          <a:bodyPr/>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7" name="Slide Number Placeholder 6"/>
          <p:cNvSpPr>
            <a:spLocks noGrp="1"/>
          </p:cNvSpPr>
          <p:nvPr>
            <p:ph type="sldNum" sz="quarter" idx="12"/>
          </p:nvPr>
        </p:nvSpPr>
        <p:spPr/>
        <p:txBody>
          <a:bodyPr/>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7" name="Slide Number Placeholder 6"/>
          <p:cNvSpPr>
            <a:spLocks noGrp="1"/>
          </p:cNvSpPr>
          <p:nvPr>
            <p:ph type="sldNum" sz="quarter" idx="12"/>
          </p:nvPr>
        </p:nvSpPr>
        <p:spPr/>
        <p:txBody>
          <a:bodyPr/>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Slide Number Placeholder 5"/>
          <p:cNvSpPr>
            <a:spLocks noGrp="1"/>
          </p:cNvSpPr>
          <p:nvPr>
            <p:ph type="sldNum" sz="quarter" idx="12"/>
          </p:nvPr>
        </p:nvSpPr>
        <p:spPr/>
        <p:txBody>
          <a:bodyPr/>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Slide Number Placeholder 5"/>
          <p:cNvSpPr>
            <a:spLocks noGrp="1"/>
          </p:cNvSpPr>
          <p:nvPr>
            <p:ph type="sldNum" sz="quarter" idx="12"/>
          </p:nvPr>
        </p:nvSpPr>
        <p:spPr/>
        <p:txBody>
          <a:bodyPr/>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4"/>
          <a:srcRect t="1094" r="8122" b="13318"/>
          <a:stretch>
            <a:fillRect/>
          </a:stretch>
        </p:blipFill>
        <p:spPr>
          <a:xfrm>
            <a:off x="5797550" y="4438650"/>
            <a:ext cx="3340100" cy="2333625"/>
          </a:xfrm>
          <a:prstGeom prst="rect">
            <a:avLst/>
          </a:prstGeom>
          <a:noFill/>
          <a:ln w="9525">
            <a:noFill/>
          </a:ln>
        </p:spPr>
      </p:pic>
      <p:sp>
        <p:nvSpPr>
          <p:cNvPr id="1028" name="Rectangle 4"/>
          <p:cNvSpPr/>
          <p:nvPr>
            <p:ph type="title"/>
          </p:nvPr>
        </p:nvSpPr>
        <p:spPr>
          <a:xfrm>
            <a:off x="457200" y="274638"/>
            <a:ext cx="82296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5"/>
          <p:cNvSpPr/>
          <p:nvPr>
            <p:ph type="body" idx="1"/>
          </p:nvPr>
        </p:nvSpPr>
        <p:spPr>
          <a:xfrm>
            <a:off x="457200" y="1600200"/>
            <a:ext cx="82296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1031" name="Rectangle 7"/>
          <p:cNvSpPr>
            <a:spLocks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1032" name="Rectangle 8"/>
          <p:cNvSpPr>
            <a:spLocks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2"/>
          <a:srcRect t="1094" r="8122" b="13318"/>
          <a:stretch>
            <a:fillRect/>
          </a:stretch>
        </p:blipFill>
        <p:spPr>
          <a:xfrm>
            <a:off x="5797550" y="4438650"/>
            <a:ext cx="3340100" cy="2333625"/>
          </a:xfrm>
          <a:prstGeom prst="rect">
            <a:avLst/>
          </a:prstGeom>
          <a:noFill/>
          <a:ln w="9525">
            <a:noFill/>
          </a:ln>
        </p:spPr>
      </p:pic>
      <p:sp>
        <p:nvSpPr>
          <p:cNvPr id="1028" name="Rectangle 4"/>
          <p:cNvSpPr/>
          <p:nvPr>
            <p:ph type="title"/>
          </p:nvPr>
        </p:nvSpPr>
        <p:spPr>
          <a:xfrm>
            <a:off x="457200" y="274638"/>
            <a:ext cx="82296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5"/>
          <p:cNvSpPr/>
          <p:nvPr>
            <p:ph type="body" idx="1"/>
          </p:nvPr>
        </p:nvSpPr>
        <p:spPr>
          <a:xfrm>
            <a:off x="457200" y="1600200"/>
            <a:ext cx="82296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1031" name="Rectangle 7"/>
          <p:cNvSpPr>
            <a:spLocks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tr-TR" sz="14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Arial" panose="020B0604020202020204" pitchFamily="34" charset="0"/>
            </a:endParaRPr>
          </a:p>
        </p:txBody>
      </p:sp>
      <p:sp>
        <p:nvSpPr>
          <p:cNvPr id="1032" name="Rectangle 8"/>
          <p:cNvSpPr>
            <a:spLocks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51460" y="980758"/>
            <a:ext cx="8229600" cy="1143000"/>
          </a:xfrm>
        </p:spPr>
        <p:txBody>
          <a:bodyPr/>
          <a:p>
            <a:r>
              <a:rPr lang="tr-TR" altLang="en-US"/>
              <a:t>RELATIONSHIP BETWEEN THYROID DISEASES AND BREAST CANCER</a:t>
            </a:r>
            <a:endParaRPr lang="tr-TR" altLang="en-US"/>
          </a:p>
        </p:txBody>
      </p:sp>
      <p:sp>
        <p:nvSpPr>
          <p:cNvPr id="3" name="Content Placeholder 2"/>
          <p:cNvSpPr>
            <a:spLocks noGrp="1"/>
          </p:cNvSpPr>
          <p:nvPr>
            <p:ph sz="half" idx="1"/>
          </p:nvPr>
        </p:nvSpPr>
        <p:spPr>
          <a:xfrm>
            <a:off x="1691640" y="2564765"/>
            <a:ext cx="5417820" cy="4526280"/>
          </a:xfrm>
        </p:spPr>
        <p:txBody>
          <a:bodyPr/>
          <a:p>
            <a:pPr marL="0" indent="0">
              <a:buNone/>
            </a:pPr>
            <a:r>
              <a:rPr lang="tr-TR" altLang="en-US"/>
              <a:t>           </a:t>
            </a:r>
            <a:endParaRPr lang="tr-TR" altLang="en-US"/>
          </a:p>
          <a:p>
            <a:pPr marL="0" indent="0" algn="ctr">
              <a:buNone/>
            </a:pPr>
            <a:r>
              <a:rPr lang="tr-TR" altLang="en-US"/>
              <a:t>      BARIS KARASU</a:t>
            </a:r>
            <a:endParaRPr lang="tr-TR" altLang="en-US"/>
          </a:p>
          <a:p>
            <a:pPr marL="0" indent="0" algn="ctr">
              <a:buNone/>
            </a:pPr>
            <a:r>
              <a:rPr lang="tr-TR" altLang="en-US"/>
              <a:t>     FATMA UMIT MALYA</a:t>
            </a:r>
            <a:endParaRPr lang="tr-TR" altLang="en-US"/>
          </a:p>
        </p:txBody>
      </p:sp>
      <p:pic>
        <p:nvPicPr>
          <p:cNvPr id="4" name="Resim 2"/>
          <p:cNvPicPr>
            <a:picLocks noChangeAspect="1"/>
          </p:cNvPicPr>
          <p:nvPr>
            <p:ph sz="half" idx="2"/>
          </p:nvPr>
        </p:nvPicPr>
        <p:blipFill>
          <a:blip r:embed="rId1"/>
          <a:stretch>
            <a:fillRect/>
          </a:stretch>
        </p:blipFill>
        <p:spPr>
          <a:xfrm>
            <a:off x="6588125" y="4293235"/>
            <a:ext cx="2505075" cy="143002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CONCLUSION</a:t>
            </a:r>
            <a:endParaRPr lang="tr-TR" altLang="en-US"/>
          </a:p>
        </p:txBody>
      </p:sp>
      <p:sp>
        <p:nvSpPr>
          <p:cNvPr id="3" name="Content Placeholder 2"/>
          <p:cNvSpPr>
            <a:spLocks noGrp="1"/>
          </p:cNvSpPr>
          <p:nvPr>
            <p:ph idx="1"/>
          </p:nvPr>
        </p:nvSpPr>
        <p:spPr/>
        <p:txBody>
          <a:bodyPr/>
          <a:p>
            <a:pPr>
              <a:lnSpc>
                <a:spcPct val="110000"/>
              </a:lnSpc>
            </a:pPr>
            <a:endParaRPr lang="tr-TR" altLang="en-US"/>
          </a:p>
          <a:p>
            <a:pPr>
              <a:lnSpc>
                <a:spcPct val="110000"/>
              </a:lnSpc>
            </a:pPr>
            <a:r>
              <a:rPr lang="en-US"/>
              <a:t>Comprehensive studies involving more people are required for the results to be meaningful</a:t>
            </a:r>
            <a:r>
              <a:rPr lang="tr-TR" altLang="en-US"/>
              <a:t>.</a:t>
            </a:r>
            <a:endParaRPr lang="tr-TR" altLang="en-US"/>
          </a:p>
          <a:p>
            <a:pPr>
              <a:lnSpc>
                <a:spcPct val="110000"/>
              </a:lnSpc>
            </a:pPr>
            <a:endParaRPr lang="tr-TR"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16840"/>
            <a:ext cx="8229600" cy="1137920"/>
          </a:xfrm>
        </p:spPr>
        <p:txBody>
          <a:bodyPr/>
          <a:p>
            <a:r>
              <a:rPr lang="tr-TR" altLang="en-US"/>
              <a:t>REFERENCES</a:t>
            </a:r>
            <a:endParaRPr lang="tr-TR" altLang="en-US"/>
          </a:p>
        </p:txBody>
      </p:sp>
      <p:sp>
        <p:nvSpPr>
          <p:cNvPr id="3" name="Content Placeholder 2"/>
          <p:cNvSpPr>
            <a:spLocks noGrp="1"/>
          </p:cNvSpPr>
          <p:nvPr>
            <p:ph idx="1"/>
          </p:nvPr>
        </p:nvSpPr>
        <p:spPr>
          <a:xfrm>
            <a:off x="0" y="1268730"/>
            <a:ext cx="9049385" cy="4526280"/>
          </a:xfrm>
        </p:spPr>
        <p:txBody>
          <a:bodyPr/>
          <a:p>
            <a:r>
              <a:rPr lang="en-US" sz="1800"/>
              <a:t>1.Govindaraj V, Yaduvanshi NS, Krishnamachar H, Rao AJ. Expression of thyroid-stimulating hormone receptor, octamer-binding transcription factor 4, and intracisternal A particle-promoted polypeptide in human breast cancer tissues. Horm Mol Biol Clin Investig. 2012;9(3):173–178.</a:t>
            </a:r>
            <a:endParaRPr lang="en-US" sz="1800"/>
          </a:p>
          <a:p>
            <a:endParaRPr lang="en-US" sz="1800"/>
          </a:p>
          <a:p>
            <a:r>
              <a:rPr lang="en-US" sz="1800"/>
              <a:t>2.Garcia-Jimenez C, Santisteban P. TSH signalling and cancer. Arq Bras Endocrinol Metabol 2007;51:654 – 71</a:t>
            </a:r>
            <a:endParaRPr lang="en-US" sz="1800"/>
          </a:p>
          <a:p>
            <a:endParaRPr lang="en-US" sz="1800"/>
          </a:p>
          <a:p>
            <a:r>
              <a:rPr lang="en-US" sz="1800"/>
              <a:t>3.Bose CK. Follicle stimulating hormone receptor in ovarian surface epithelium and epithelial ovarian cancer. Oncol Res 2008;17:231 – 8.</a:t>
            </a:r>
            <a:endParaRPr lang="en-US" sz="1800"/>
          </a:p>
          <a:p>
            <a:endParaRPr lang="en-US" sz="1800"/>
          </a:p>
          <a:p>
            <a:r>
              <a:rPr lang="en-US" sz="1800"/>
              <a:t>4.Chiappa C,Rovera F,Rausei S, et al.Breast cancer and thyroid diseases:analysis of 867 consecutive cases. J Endocrinol Invest.2017;40(2):179-184</a:t>
            </a:r>
            <a:endParaRPr lang="en-US" sz="1800"/>
          </a:p>
          <a:p>
            <a:endParaRPr lang="en-US" sz="1800"/>
          </a:p>
          <a:p>
            <a:r>
              <a:rPr lang="en-US" sz="1800"/>
              <a:t>5.Oh HJ, Chung JK, Kang JH, et al. The relationship between expression of the sodium/iodide symporter gene and the status of hormonal receptors in human breast cancer tissue. Cancer Res Treat. 2005;37(4):247–250</a:t>
            </a:r>
            <a:endParaRPr lang="en-US"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itle 11265"/>
          <p:cNvSpPr>
            <a:spLocks noGrp="1"/>
          </p:cNvSpPr>
          <p:nvPr>
            <p:ph type="title"/>
          </p:nvPr>
        </p:nvSpPr>
        <p:spPr>
          <a:ln/>
        </p:spPr>
        <p:txBody>
          <a:bodyPr vert="horz" wrap="square" lIns="91440" tIns="45720" rIns="91440" bIns="45720" anchor="ctr" anchorCtr="0"/>
          <a:p>
            <a:pPr eaLnBrk="1" hangingPunct="1"/>
            <a:endParaRPr lang="tr-TR" altLang="en-US" sz="5400" b="1" dirty="0">
              <a:solidFill>
                <a:schemeClr val="tx1"/>
              </a:solidFill>
            </a:endParaRPr>
          </a:p>
        </p:txBody>
      </p:sp>
      <p:sp>
        <p:nvSpPr>
          <p:cNvPr id="15363" name="Text Placeholder 11266"/>
          <p:cNvSpPr>
            <a:spLocks noGrp="1"/>
          </p:cNvSpPr>
          <p:nvPr>
            <p:ph type="body" sz="half" idx="1"/>
          </p:nvPr>
        </p:nvSpPr>
        <p:spPr>
          <a:xfrm>
            <a:off x="457200" y="1600200"/>
            <a:ext cx="4038600" cy="4525963"/>
          </a:xfrm>
          <a:ln/>
        </p:spPr>
        <p:txBody>
          <a:bodyPr vert="horz" wrap="square" lIns="91440" tIns="45720" rIns="91440" bIns="45720" anchor="t" anchorCtr="0"/>
          <a:p>
            <a:pPr eaLnBrk="1" hangingPunct="1">
              <a:buClrTx/>
              <a:buSzTx/>
              <a:buFontTx/>
              <a:buNone/>
            </a:pPr>
            <a:r>
              <a:rPr lang="tr-TR" altLang="zh-CN" sz="2800" dirty="0">
                <a:ea typeface="SimSun" panose="02010600030101010101" pitchFamily="2" charset="-122"/>
              </a:rPr>
              <a:t>THANK YOU...</a:t>
            </a:r>
            <a:endParaRPr lang="tr-TR" altLang="zh-CN" sz="2800" dirty="0">
              <a:ea typeface="SimSun" panose="02010600030101010101" pitchFamily="2" charset="-122"/>
            </a:endParaRPr>
          </a:p>
        </p:txBody>
      </p:sp>
      <p:pic>
        <p:nvPicPr>
          <p:cNvPr id="15364" name="Content Placeholder 11267"/>
          <p:cNvPicPr>
            <a:picLocks noGrp="1" noChangeAspect="1"/>
          </p:cNvPicPr>
          <p:nvPr>
            <p:ph sz="half" idx="2"/>
          </p:nvPr>
        </p:nvPicPr>
        <p:blipFill>
          <a:blip r:embed="rId1"/>
          <a:srcRect/>
          <a:stretch>
            <a:fillRect/>
          </a:stretch>
        </p:blipFill>
        <p:spPr>
          <a:xfrm>
            <a:off x="1547813" y="4149725"/>
            <a:ext cx="7453312" cy="3932238"/>
          </a:xfrm>
          <a:solidFill>
            <a:schemeClr val="bg1">
              <a:alpha val="100000"/>
            </a:schemeClr>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16523"/>
            <a:ext cx="8229600" cy="1143000"/>
          </a:xfrm>
        </p:spPr>
        <p:txBody>
          <a:bodyPr/>
          <a:p>
            <a:r>
              <a:rPr lang="tr-TR" altLang="en-US"/>
              <a:t>What is breast cancer ?</a:t>
            </a:r>
            <a:endParaRPr lang="tr-TR" altLang="en-US"/>
          </a:p>
        </p:txBody>
      </p:sp>
      <p:sp>
        <p:nvSpPr>
          <p:cNvPr id="3" name="Content Placeholder 2"/>
          <p:cNvSpPr>
            <a:spLocks noGrp="1"/>
          </p:cNvSpPr>
          <p:nvPr>
            <p:ph idx="1"/>
          </p:nvPr>
        </p:nvSpPr>
        <p:spPr>
          <a:xfrm>
            <a:off x="395605" y="1196975"/>
            <a:ext cx="8229600" cy="4525963"/>
          </a:xfrm>
        </p:spPr>
        <p:txBody>
          <a:bodyPr/>
          <a:p>
            <a:pPr>
              <a:lnSpc>
                <a:spcPct val="110000"/>
              </a:lnSpc>
            </a:pPr>
            <a:endParaRPr lang="en-US"/>
          </a:p>
          <a:p>
            <a:pPr>
              <a:lnSpc>
                <a:spcPct val="110000"/>
              </a:lnSpc>
            </a:pPr>
            <a:r>
              <a:rPr lang="en-US"/>
              <a:t> Breast cancer is a malignant neoplasia caused by an abnormal change and uncontrolled proliferation of one of the cell groups in the breast tissue</a:t>
            </a:r>
            <a:r>
              <a:rPr lang="tr-TR" altLang="en-US"/>
              <a:t>.</a:t>
            </a:r>
            <a:endParaRPr lang="tr-TR" altLang="en-US"/>
          </a:p>
          <a:p>
            <a:pPr>
              <a:lnSpc>
                <a:spcPct val="110000"/>
              </a:lnSpc>
            </a:pPr>
            <a:r>
              <a:rPr lang="tr-TR" altLang="en-US"/>
              <a:t>It is the most common cancer among women</a:t>
            </a:r>
            <a:endParaRPr lang="tr-T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Title 4097"/>
          <p:cNvSpPr>
            <a:spLocks noGrp="1"/>
          </p:cNvSpPr>
          <p:nvPr>
            <p:ph type="title"/>
          </p:nvPr>
        </p:nvSpPr>
        <p:spPr>
          <a:xfrm>
            <a:off x="539750" y="549275"/>
            <a:ext cx="7786688" cy="346075"/>
          </a:xfrm>
          <a:ln/>
        </p:spPr>
        <p:txBody>
          <a:bodyPr vert="horz" wrap="square" lIns="91440" tIns="45720" rIns="91440" bIns="45720" anchor="ctr" anchorCtr="0"/>
          <a:p>
            <a:pPr eaLnBrk="1" hangingPunct="1"/>
            <a:endParaRPr lang="zh-CN" altLang="en-US" sz="4000" dirty="0">
              <a:ea typeface="SimSun" panose="02010600030101010101" pitchFamily="2" charset="-122"/>
            </a:endParaRPr>
          </a:p>
        </p:txBody>
      </p:sp>
      <p:sp>
        <p:nvSpPr>
          <p:cNvPr id="5123" name="Text Placeholder 4098"/>
          <p:cNvSpPr>
            <a:spLocks noGrp="1"/>
          </p:cNvSpPr>
          <p:nvPr>
            <p:ph idx="1"/>
          </p:nvPr>
        </p:nvSpPr>
        <p:spPr>
          <a:xfrm>
            <a:off x="250825" y="1412875"/>
            <a:ext cx="8229600" cy="4527550"/>
          </a:xfrm>
          <a:ln/>
        </p:spPr>
        <p:txBody>
          <a:bodyPr vert="horz" wrap="square" lIns="91440" tIns="45720" rIns="91440" bIns="45720" anchor="t" anchorCtr="0"/>
          <a:p>
            <a:pPr eaLnBrk="1" hangingPunct="1">
              <a:lnSpc>
                <a:spcPct val="140000"/>
              </a:lnSpc>
            </a:pPr>
            <a:r>
              <a:rPr lang="tr-TR" altLang="en-US" sz="2400" dirty="0"/>
              <a:t>  Many studies have been conducted between breast cancer and thyroid diseases. Although both positive and negative correlations have been revealed by different researchers, the relationship between these two diseases is still a matter of curiosity.</a:t>
            </a:r>
            <a:endParaRPr lang="tr-TR" altLang="en-US" sz="2400" dirty="0"/>
          </a:p>
          <a:p>
            <a:pPr eaLnBrk="1" hangingPunct="1"/>
            <a:endParaRPr lang="tr-TR"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MATERIALS AND METHODS</a:t>
            </a:r>
            <a:endParaRPr lang="tr-TR" altLang="en-US"/>
          </a:p>
        </p:txBody>
      </p:sp>
      <p:sp>
        <p:nvSpPr>
          <p:cNvPr id="3" name="Content Placeholder 2"/>
          <p:cNvSpPr>
            <a:spLocks noGrp="1"/>
          </p:cNvSpPr>
          <p:nvPr>
            <p:ph idx="1"/>
          </p:nvPr>
        </p:nvSpPr>
        <p:spPr/>
        <p:txBody>
          <a:bodyPr/>
          <a:p>
            <a:pPr>
              <a:lnSpc>
                <a:spcPct val="130000"/>
              </a:lnSpc>
            </a:pPr>
            <a:r>
              <a:rPr lang="tr-TR" altLang="en-US"/>
              <a:t>Bezmialem University Hospital</a:t>
            </a:r>
            <a:endParaRPr lang="tr-TR" altLang="en-US"/>
          </a:p>
          <a:p>
            <a:pPr>
              <a:lnSpc>
                <a:spcPct val="130000"/>
              </a:lnSpc>
            </a:pPr>
            <a:r>
              <a:rPr lang="tr-TR" altLang="en-US"/>
              <a:t>Between 2015-2020 years </a:t>
            </a:r>
            <a:endParaRPr lang="tr-TR" altLang="en-US"/>
          </a:p>
          <a:p>
            <a:pPr>
              <a:lnSpc>
                <a:spcPct val="130000"/>
              </a:lnSpc>
            </a:pPr>
            <a:r>
              <a:rPr lang="tr-TR" altLang="en-US"/>
              <a:t>120 women with breast cancer</a:t>
            </a:r>
            <a:endParaRPr lang="tr-TR" altLang="en-US"/>
          </a:p>
          <a:p>
            <a:pPr>
              <a:lnSpc>
                <a:spcPct val="130000"/>
              </a:lnSpc>
            </a:pPr>
            <a:r>
              <a:rPr lang="tr-TR" altLang="en-US"/>
              <a:t>Variables: Age, histological type, hormone receptor status, TSH, T3, T4 hormone levels</a:t>
            </a:r>
            <a:endParaRPr lang="tr-TR" altLang="en-US"/>
          </a:p>
          <a:p>
            <a:endParaRPr lang="tr-TR" altLang="en-US"/>
          </a:p>
          <a:p>
            <a:endParaRPr lang="tr-T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8" name="Content Placeholder 7"/>
          <p:cNvGraphicFramePr/>
          <p:nvPr>
            <p:ph idx="1"/>
          </p:nvPr>
        </p:nvGraphicFramePr>
        <p:xfrm>
          <a:off x="-901065" y="608965"/>
          <a:ext cx="11024235" cy="6617970"/>
        </p:xfrm>
        <a:graphic>
          <a:graphicData uri="http://schemas.openxmlformats.org/drawingml/2006/chart">
            <c:chart xmlns:c="http://schemas.openxmlformats.org/drawingml/2006/chart" xmlns:r="http://schemas.openxmlformats.org/officeDocument/2006/relationships" r:id="rId1"/>
          </a:graphicData>
        </a:graphic>
      </p:graphicFrame>
      <p:sp>
        <p:nvSpPr>
          <p:cNvPr id="2" name="Text Box 1"/>
          <p:cNvSpPr txBox="1"/>
          <p:nvPr/>
        </p:nvSpPr>
        <p:spPr>
          <a:xfrm>
            <a:off x="1979295" y="44450"/>
            <a:ext cx="4879340" cy="645160"/>
          </a:xfrm>
          <a:prstGeom prst="rect">
            <a:avLst/>
          </a:prstGeom>
          <a:noFill/>
        </p:spPr>
        <p:txBody>
          <a:bodyPr wrap="square" rtlCol="0">
            <a:spAutoFit/>
          </a:bodyPr>
          <a:p>
            <a:r>
              <a:rPr lang="tr-TR" altLang="en-US" sz="3600" b="1"/>
              <a:t>        RESULTS</a:t>
            </a:r>
            <a:endParaRPr lang="tr-TR" altLang="en-US" sz="36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tr-TR" altLang="en-US" sz="2700"/>
              <a:t>COMPARISON WITH AGE</a:t>
            </a:r>
            <a:endParaRPr lang="tr-TR" altLang="en-US" sz="2700"/>
          </a:p>
        </p:txBody>
      </p:sp>
      <p:graphicFrame>
        <p:nvGraphicFramePr>
          <p:cNvPr id="10" name="Content Placeholder 9"/>
          <p:cNvGraphicFramePr/>
          <p:nvPr>
            <p:ph sz="half" idx="1"/>
          </p:nvPr>
        </p:nvGraphicFramePr>
        <p:xfrm>
          <a:off x="179705" y="1231265"/>
          <a:ext cx="8432165" cy="5127625"/>
        </p:xfrm>
        <a:graphic>
          <a:graphicData uri="http://schemas.openxmlformats.org/drawingml/2006/table">
            <a:tbl>
              <a:tblPr firstRow="1" bandRow="1">
                <a:tableStyleId>{5C22544A-7EE6-4342-B048-85BDC9FD1C3A}</a:tableStyleId>
              </a:tblPr>
              <a:tblGrid>
                <a:gridCol w="2810510"/>
                <a:gridCol w="2896870"/>
                <a:gridCol w="2724785"/>
              </a:tblGrid>
              <a:tr h="1025525">
                <a:tc>
                  <a:txBody>
                    <a:bodyPr/>
                    <a:p>
                      <a:pPr>
                        <a:buNone/>
                      </a:pPr>
                      <a:r>
                        <a:rPr lang="tr-TR" altLang="en-US" sz="1350"/>
                        <a:t>TABLE 1</a:t>
                      </a:r>
                      <a:endParaRPr lang="tr-TR" altLang="en-US" sz="1350"/>
                    </a:p>
                  </a:txBody>
                  <a:tcPr marL="68580" marR="68580" marT="34290" marB="34290">
                    <a:gradFill>
                      <a:gsLst>
                        <a:gs pos="0">
                          <a:srgbClr val="007BD3"/>
                        </a:gs>
                        <a:gs pos="100000">
                          <a:srgbClr val="034373"/>
                        </a:gs>
                      </a:gsLst>
                      <a:lin ang="5400000" scaled="0"/>
                    </a:gradFill>
                  </a:tcPr>
                </a:tc>
                <a:tc>
                  <a:txBody>
                    <a:bodyPr/>
                    <a:p>
                      <a:pPr>
                        <a:buNone/>
                      </a:pPr>
                      <a:r>
                        <a:rPr lang="tr-TR" altLang="en-US" sz="1350"/>
                        <a:t>&lt;45 years with breast cancer</a:t>
                      </a:r>
                      <a:endParaRPr lang="tr-TR" altLang="en-US" sz="1350"/>
                    </a:p>
                  </a:txBody>
                  <a:tcPr marL="68580" marR="68580" marT="34290" marB="34290">
                    <a:gradFill>
                      <a:gsLst>
                        <a:gs pos="0">
                          <a:srgbClr val="007BD3"/>
                        </a:gs>
                        <a:gs pos="100000">
                          <a:srgbClr val="034373"/>
                        </a:gs>
                      </a:gsLst>
                      <a:lin ang="5400000" scaled="0"/>
                    </a:gradFill>
                  </a:tcPr>
                </a:tc>
                <a:tc>
                  <a:txBody>
                    <a:bodyPr/>
                    <a:p>
                      <a:pPr>
                        <a:buNone/>
                      </a:pPr>
                      <a:r>
                        <a:rPr lang="tr-TR" altLang="en-US" sz="1350"/>
                        <a:t>&gt;45 years with breast cancer</a:t>
                      </a:r>
                      <a:endParaRPr lang="tr-TR" altLang="en-US" sz="1350"/>
                    </a:p>
                  </a:txBody>
                  <a:tcPr marL="68580" marR="68580" marT="34290" marB="34290">
                    <a:gradFill>
                      <a:gsLst>
                        <a:gs pos="0">
                          <a:srgbClr val="007BD3"/>
                        </a:gs>
                        <a:gs pos="100000">
                          <a:srgbClr val="034373"/>
                        </a:gs>
                      </a:gsLst>
                      <a:lin ang="5400000" scaled="0"/>
                    </a:gradFill>
                  </a:tcPr>
                </a:tc>
              </a:tr>
              <a:tr h="1025525">
                <a:tc>
                  <a:txBody>
                    <a:bodyPr/>
                    <a:p>
                      <a:pPr>
                        <a:buNone/>
                      </a:pPr>
                      <a:r>
                        <a:rPr lang="tr-TR" altLang="en-US" sz="1350"/>
                        <a:t>Hyperthyroidizm</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1</a:t>
                      </a:r>
                      <a:endParaRPr lang="tr-TR" altLang="en-US" sz="1350"/>
                    </a:p>
                  </a:txBody>
                  <a:tcPr marL="68580" marR="68580" marT="34290" marB="34290"/>
                </a:tc>
                <a:tc>
                  <a:txBody>
                    <a:bodyPr/>
                    <a:p>
                      <a:pPr algn="ctr">
                        <a:buNone/>
                      </a:pPr>
                      <a:r>
                        <a:rPr lang="tr-TR" altLang="en-US" sz="1350"/>
                        <a:t>23</a:t>
                      </a:r>
                      <a:endParaRPr lang="tr-TR" altLang="en-US" sz="1350"/>
                    </a:p>
                  </a:txBody>
                  <a:tcPr marL="68580" marR="68580" marT="34290" marB="34290"/>
                </a:tc>
              </a:tr>
              <a:tr h="1025525">
                <a:tc>
                  <a:txBody>
                    <a:bodyPr/>
                    <a:p>
                      <a:pPr>
                        <a:buNone/>
                      </a:pPr>
                      <a:r>
                        <a:rPr lang="tr-TR" altLang="en-US" sz="1350"/>
                        <a:t>Hypothyroidizm</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0</a:t>
                      </a:r>
                      <a:endParaRPr lang="tr-TR" altLang="en-US" sz="1350"/>
                    </a:p>
                  </a:txBody>
                  <a:tcPr marL="68580" marR="68580" marT="34290" marB="34290"/>
                </a:tc>
                <a:tc>
                  <a:txBody>
                    <a:bodyPr/>
                    <a:p>
                      <a:pPr algn="ctr">
                        <a:buNone/>
                      </a:pPr>
                      <a:r>
                        <a:rPr lang="tr-TR" altLang="en-US" sz="1350"/>
                        <a:t>1</a:t>
                      </a:r>
                      <a:endParaRPr lang="tr-TR" altLang="en-US" sz="1350"/>
                    </a:p>
                  </a:txBody>
                  <a:tcPr marL="68580" marR="68580" marT="34290" marB="34290"/>
                </a:tc>
              </a:tr>
              <a:tr h="1025525">
                <a:tc>
                  <a:txBody>
                    <a:bodyPr/>
                    <a:p>
                      <a:pPr>
                        <a:buNone/>
                      </a:pPr>
                      <a:r>
                        <a:rPr lang="tr-TR" altLang="en-US" sz="1350"/>
                        <a:t>Euthyroidizm</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13</a:t>
                      </a:r>
                      <a:endParaRPr lang="tr-TR" altLang="en-US" sz="1350"/>
                    </a:p>
                  </a:txBody>
                  <a:tcPr marL="68580" marR="68580" marT="34290" marB="34290"/>
                </a:tc>
                <a:tc>
                  <a:txBody>
                    <a:bodyPr/>
                    <a:p>
                      <a:pPr algn="ctr">
                        <a:buNone/>
                      </a:pPr>
                      <a:r>
                        <a:rPr lang="tr-TR" altLang="en-US" sz="1350"/>
                        <a:t>82</a:t>
                      </a:r>
                      <a:endParaRPr lang="tr-TR" altLang="en-US" sz="1350"/>
                    </a:p>
                  </a:txBody>
                  <a:tcPr marL="68580" marR="68580" marT="34290" marB="34290"/>
                </a:tc>
              </a:tr>
              <a:tr h="1025525">
                <a:tc>
                  <a:txBody>
                    <a:bodyPr/>
                    <a:p>
                      <a:pPr>
                        <a:buNone/>
                      </a:pPr>
                      <a:r>
                        <a:rPr lang="tr-TR" altLang="en-US" sz="1350"/>
                        <a:t>TOTAL</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14</a:t>
                      </a:r>
                      <a:endParaRPr lang="tr-TR" altLang="en-US" sz="1350"/>
                    </a:p>
                  </a:txBody>
                  <a:tcPr marL="68580" marR="68580" marT="34290" marB="34290"/>
                </a:tc>
                <a:tc>
                  <a:txBody>
                    <a:bodyPr/>
                    <a:p>
                      <a:pPr algn="ctr">
                        <a:buNone/>
                      </a:pPr>
                      <a:r>
                        <a:rPr lang="tr-TR" altLang="en-US" sz="1350"/>
                        <a:t>106</a:t>
                      </a:r>
                      <a:endParaRPr lang="tr-TR" altLang="en-US" sz="1350"/>
                    </a:p>
                  </a:txBody>
                  <a:tcPr marL="68580" marR="68580" marT="34290" marB="3429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795" y="116840"/>
            <a:ext cx="6858000" cy="1076325"/>
          </a:xfrm>
        </p:spPr>
        <p:txBody>
          <a:bodyPr/>
          <a:lstStyle/>
          <a:p>
            <a:r>
              <a:rPr lang="tr-TR" altLang="en-US" sz="2700" dirty="0"/>
              <a:t>COMPARISON WITH HISTOLOGICAL TUMOR TYPES</a:t>
            </a:r>
            <a:endParaRPr lang="tr-TR" altLang="en-US" sz="2700" dirty="0"/>
          </a:p>
        </p:txBody>
      </p:sp>
      <p:sp>
        <p:nvSpPr>
          <p:cNvPr id="3" name="Subtitle 2"/>
          <p:cNvSpPr>
            <a:spLocks noGrp="1"/>
          </p:cNvSpPr>
          <p:nvPr>
            <p:ph type="subTitle" idx="1"/>
          </p:nvPr>
        </p:nvSpPr>
        <p:spPr/>
        <p:txBody>
          <a:bodyPr/>
          <a:lstStyle/>
          <a:p>
            <a:endParaRPr lang="en-US"/>
          </a:p>
        </p:txBody>
      </p:sp>
      <p:graphicFrame>
        <p:nvGraphicFramePr>
          <p:cNvPr id="6" name="Table 5"/>
          <p:cNvGraphicFramePr/>
          <p:nvPr/>
        </p:nvGraphicFramePr>
        <p:xfrm>
          <a:off x="172720" y="1374140"/>
          <a:ext cx="8686800" cy="4911725"/>
        </p:xfrm>
        <a:graphic>
          <a:graphicData uri="http://schemas.openxmlformats.org/drawingml/2006/table">
            <a:tbl>
              <a:tblPr firstRow="1" bandRow="1">
                <a:tableStyleId>{5C22544A-7EE6-4342-B048-85BDC9FD1C3A}</a:tableStyleId>
              </a:tblPr>
              <a:tblGrid>
                <a:gridCol w="2171700"/>
                <a:gridCol w="2171700"/>
                <a:gridCol w="2171700"/>
                <a:gridCol w="2171700"/>
              </a:tblGrid>
              <a:tr h="982345">
                <a:tc>
                  <a:txBody>
                    <a:bodyPr/>
                    <a:p>
                      <a:pPr>
                        <a:buNone/>
                      </a:pPr>
                      <a:r>
                        <a:rPr lang="tr-TR" altLang="en-US" sz="1350"/>
                        <a:t>TABLE 2</a:t>
                      </a:r>
                      <a:endParaRPr lang="tr-TR" altLang="en-US" sz="1350"/>
                    </a:p>
                  </a:txBody>
                  <a:tcPr marL="68580" marR="68580" marT="34290" marB="34290">
                    <a:gradFill>
                      <a:gsLst>
                        <a:gs pos="0">
                          <a:srgbClr val="007BD3"/>
                        </a:gs>
                        <a:gs pos="100000">
                          <a:srgbClr val="034373"/>
                        </a:gs>
                      </a:gsLst>
                      <a:lin ang="5400000" scaled="0"/>
                    </a:gradFill>
                  </a:tcPr>
                </a:tc>
                <a:tc>
                  <a:txBody>
                    <a:bodyPr/>
                    <a:p>
                      <a:pPr>
                        <a:buNone/>
                      </a:pPr>
                      <a:r>
                        <a:rPr lang="tr-TR" altLang="en-US" sz="1350">
                          <a:sym typeface="+mn-ea"/>
                        </a:rPr>
                        <a:t>Ductal cell tumors</a:t>
                      </a:r>
                      <a:endParaRPr lang="tr-TR" altLang="en-US" sz="1350"/>
                    </a:p>
                  </a:txBody>
                  <a:tcPr marL="68580" marR="68580" marT="34290" marB="34290">
                    <a:gradFill>
                      <a:gsLst>
                        <a:gs pos="0">
                          <a:srgbClr val="007BD3"/>
                        </a:gs>
                        <a:gs pos="100000">
                          <a:srgbClr val="034373"/>
                        </a:gs>
                      </a:gsLst>
                      <a:lin ang="5400000" scaled="0"/>
                    </a:gradFill>
                  </a:tcPr>
                </a:tc>
                <a:tc>
                  <a:txBody>
                    <a:bodyPr/>
                    <a:p>
                      <a:pPr>
                        <a:buNone/>
                      </a:pPr>
                      <a:r>
                        <a:rPr lang="tr-TR" altLang="en-US" sz="1350">
                          <a:sym typeface="+mn-ea"/>
                        </a:rPr>
                        <a:t>Lobular cell tumors</a:t>
                      </a:r>
                      <a:endParaRPr lang="tr-TR" altLang="en-US" sz="1350"/>
                    </a:p>
                  </a:txBody>
                  <a:tcPr marL="68580" marR="68580" marT="34290" marB="34290">
                    <a:gradFill>
                      <a:gsLst>
                        <a:gs pos="0">
                          <a:srgbClr val="007BD3"/>
                        </a:gs>
                        <a:gs pos="100000">
                          <a:srgbClr val="034373"/>
                        </a:gs>
                      </a:gsLst>
                      <a:lin ang="5400000" scaled="0"/>
                    </a:gradFill>
                  </a:tcPr>
                </a:tc>
                <a:tc>
                  <a:txBody>
                    <a:bodyPr/>
                    <a:p>
                      <a:pPr>
                        <a:buNone/>
                      </a:pPr>
                      <a:r>
                        <a:rPr lang="tr-TR" altLang="en-US" sz="1350">
                          <a:sym typeface="+mn-ea"/>
                        </a:rPr>
                        <a:t>Others</a:t>
                      </a:r>
                      <a:endParaRPr lang="tr-TR" altLang="en-US" sz="1350"/>
                    </a:p>
                  </a:txBody>
                  <a:tcPr marL="68580" marR="68580" marT="34290" marB="34290">
                    <a:gradFill>
                      <a:gsLst>
                        <a:gs pos="0">
                          <a:srgbClr val="007BD3"/>
                        </a:gs>
                        <a:gs pos="100000">
                          <a:srgbClr val="034373"/>
                        </a:gs>
                      </a:gsLst>
                      <a:lin ang="5400000" scaled="0"/>
                    </a:gradFill>
                  </a:tcPr>
                </a:tc>
              </a:tr>
              <a:tr h="982345">
                <a:tc>
                  <a:txBody>
                    <a:bodyPr/>
                    <a:p>
                      <a:pPr>
                        <a:buNone/>
                      </a:pPr>
                      <a:endParaRPr lang="tr-TR" altLang="en-US" sz="1350"/>
                    </a:p>
                    <a:p>
                      <a:pPr>
                        <a:buNone/>
                      </a:pPr>
                      <a:r>
                        <a:rPr lang="tr-TR" altLang="en-US" sz="1350">
                          <a:sym typeface="+mn-ea"/>
                        </a:rPr>
                        <a:t>Hyperthyroidizm</a:t>
                      </a:r>
                      <a:endParaRPr lang="tr-TR" altLang="en-US" sz="1350"/>
                    </a:p>
                    <a:p>
                      <a:pPr>
                        <a:buNone/>
                      </a:pP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14</a:t>
                      </a:r>
                      <a:endParaRPr lang="tr-TR" altLang="en-US" sz="1350"/>
                    </a:p>
                  </a:txBody>
                  <a:tcPr marL="68580" marR="68580" marT="34290" marB="34290"/>
                </a:tc>
                <a:tc>
                  <a:txBody>
                    <a:bodyPr/>
                    <a:p>
                      <a:pPr algn="ctr">
                        <a:buNone/>
                      </a:pPr>
                      <a:r>
                        <a:rPr lang="tr-TR" altLang="en-US" sz="1350"/>
                        <a:t>4</a:t>
                      </a:r>
                      <a:endParaRPr lang="tr-TR" altLang="en-US" sz="1350"/>
                    </a:p>
                  </a:txBody>
                  <a:tcPr marL="68580" marR="68580" marT="34290" marB="34290"/>
                </a:tc>
                <a:tc>
                  <a:txBody>
                    <a:bodyPr/>
                    <a:p>
                      <a:pPr algn="ctr">
                        <a:buNone/>
                      </a:pPr>
                      <a:r>
                        <a:rPr lang="tr-TR" altLang="en-US" sz="1350"/>
                        <a:t>6</a:t>
                      </a:r>
                      <a:endParaRPr lang="tr-TR" altLang="en-US" sz="1350"/>
                    </a:p>
                  </a:txBody>
                  <a:tcPr marL="68580" marR="68580" marT="34290" marB="34290"/>
                </a:tc>
              </a:tr>
              <a:tr h="982345">
                <a:tc>
                  <a:txBody>
                    <a:bodyPr/>
                    <a:p>
                      <a:pPr>
                        <a:buNone/>
                      </a:pPr>
                      <a:endParaRPr lang="tr-TR" altLang="en-US" sz="1350"/>
                    </a:p>
                    <a:p>
                      <a:pPr>
                        <a:buNone/>
                      </a:pPr>
                      <a:r>
                        <a:rPr lang="tr-TR" altLang="en-US" sz="1350">
                          <a:sym typeface="+mn-ea"/>
                        </a:rPr>
                        <a:t>Hipothyroidizm</a:t>
                      </a:r>
                      <a:endParaRPr lang="tr-TR" altLang="en-US" sz="1350"/>
                    </a:p>
                    <a:p>
                      <a:pPr>
                        <a:buNone/>
                      </a:pP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0</a:t>
                      </a:r>
                      <a:endParaRPr lang="tr-TR" altLang="en-US" sz="1350"/>
                    </a:p>
                  </a:txBody>
                  <a:tcPr marL="68580" marR="68580" marT="34290" marB="34290"/>
                </a:tc>
                <a:tc>
                  <a:txBody>
                    <a:bodyPr/>
                    <a:p>
                      <a:pPr algn="ctr">
                        <a:buNone/>
                      </a:pPr>
                      <a:r>
                        <a:rPr lang="tr-TR" altLang="en-US" sz="1350"/>
                        <a:t>1</a:t>
                      </a:r>
                      <a:endParaRPr lang="tr-TR" altLang="en-US" sz="1350"/>
                    </a:p>
                  </a:txBody>
                  <a:tcPr marL="68580" marR="68580" marT="34290" marB="34290"/>
                </a:tc>
                <a:tc>
                  <a:txBody>
                    <a:bodyPr/>
                    <a:p>
                      <a:pPr algn="ctr">
                        <a:buNone/>
                      </a:pPr>
                      <a:r>
                        <a:rPr lang="tr-TR" altLang="en-US" sz="1350"/>
                        <a:t>0</a:t>
                      </a:r>
                      <a:endParaRPr lang="tr-TR" altLang="en-US" sz="1350"/>
                    </a:p>
                  </a:txBody>
                  <a:tcPr marL="68580" marR="68580" marT="34290" marB="34290"/>
                </a:tc>
              </a:tr>
              <a:tr h="982345">
                <a:tc>
                  <a:txBody>
                    <a:bodyPr/>
                    <a:p>
                      <a:pPr>
                        <a:buNone/>
                      </a:pPr>
                      <a:endParaRPr lang="tr-TR" altLang="en-US" sz="1350"/>
                    </a:p>
                    <a:p>
                      <a:pPr>
                        <a:buNone/>
                      </a:pPr>
                      <a:r>
                        <a:rPr lang="tr-TR" altLang="en-US" sz="1350">
                          <a:sym typeface="+mn-ea"/>
                        </a:rPr>
                        <a:t>Euthyroidizm</a:t>
                      </a:r>
                      <a:endParaRPr lang="tr-TR" altLang="en-US" sz="1350"/>
                    </a:p>
                    <a:p>
                      <a:pPr>
                        <a:buNone/>
                      </a:pP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70</a:t>
                      </a:r>
                      <a:endParaRPr lang="tr-TR" altLang="en-US" sz="1350"/>
                    </a:p>
                  </a:txBody>
                  <a:tcPr marL="68580" marR="68580" marT="34290" marB="34290"/>
                </a:tc>
                <a:tc>
                  <a:txBody>
                    <a:bodyPr/>
                    <a:p>
                      <a:pPr algn="ctr">
                        <a:buNone/>
                      </a:pPr>
                      <a:r>
                        <a:rPr lang="tr-TR" altLang="en-US" sz="1350"/>
                        <a:t>10</a:t>
                      </a:r>
                      <a:endParaRPr lang="tr-TR" altLang="en-US" sz="1350"/>
                    </a:p>
                  </a:txBody>
                  <a:tcPr marL="68580" marR="68580" marT="34290" marB="34290"/>
                </a:tc>
                <a:tc>
                  <a:txBody>
                    <a:bodyPr/>
                    <a:p>
                      <a:pPr algn="ctr">
                        <a:buNone/>
                      </a:pPr>
                      <a:r>
                        <a:rPr lang="tr-TR" altLang="en-US" sz="1350"/>
                        <a:t>15</a:t>
                      </a:r>
                      <a:endParaRPr lang="tr-TR" altLang="en-US" sz="1350"/>
                    </a:p>
                  </a:txBody>
                  <a:tcPr marL="68580" marR="68580" marT="34290" marB="34290"/>
                </a:tc>
              </a:tr>
              <a:tr h="982345">
                <a:tc>
                  <a:txBody>
                    <a:bodyPr/>
                    <a:p>
                      <a:pPr>
                        <a:buNone/>
                      </a:pPr>
                      <a:r>
                        <a:rPr lang="tr-TR" altLang="en-US" sz="1350"/>
                        <a:t>Total</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84</a:t>
                      </a:r>
                      <a:endParaRPr lang="tr-TR" altLang="en-US" sz="1350"/>
                    </a:p>
                  </a:txBody>
                  <a:tcPr marL="68580" marR="68580" marT="34290" marB="34290"/>
                </a:tc>
                <a:tc>
                  <a:txBody>
                    <a:bodyPr/>
                    <a:p>
                      <a:pPr algn="ctr">
                        <a:buNone/>
                      </a:pPr>
                      <a:r>
                        <a:rPr lang="tr-TR" altLang="en-US" sz="1350"/>
                        <a:t>15</a:t>
                      </a:r>
                      <a:endParaRPr lang="tr-TR" altLang="en-US" sz="1350"/>
                    </a:p>
                  </a:txBody>
                  <a:tcPr marL="68580" marR="68580" marT="34290" marB="34290"/>
                </a:tc>
                <a:tc>
                  <a:txBody>
                    <a:bodyPr/>
                    <a:p>
                      <a:pPr algn="ctr">
                        <a:buNone/>
                      </a:pPr>
                      <a:r>
                        <a:rPr lang="tr-TR" altLang="en-US" sz="1350"/>
                        <a:t>21</a:t>
                      </a:r>
                      <a:endParaRPr lang="tr-TR" altLang="en-US" sz="1350"/>
                    </a:p>
                  </a:txBody>
                  <a:tcPr marL="68580" marR="68580" marT="34290" marB="3429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700"/>
              <a:t>COMPARISON WITH HORMONE RECEPTORE STATUS</a:t>
            </a:r>
            <a:endParaRPr lang="tr-TR" altLang="en-US" sz="2700"/>
          </a:p>
        </p:txBody>
      </p:sp>
      <p:graphicFrame>
        <p:nvGraphicFramePr>
          <p:cNvPr id="4" name="Content Placeholder 3"/>
          <p:cNvGraphicFramePr/>
          <p:nvPr>
            <p:ph idx="1"/>
          </p:nvPr>
        </p:nvGraphicFramePr>
        <p:xfrm>
          <a:off x="628650" y="1628775"/>
          <a:ext cx="7886700" cy="5052060"/>
        </p:xfrm>
        <a:graphic>
          <a:graphicData uri="http://schemas.openxmlformats.org/drawingml/2006/table">
            <a:tbl>
              <a:tblPr firstRow="1" bandRow="1">
                <a:tableStyleId>{5C22544A-7EE6-4342-B048-85BDC9FD1C3A}</a:tableStyleId>
              </a:tblPr>
              <a:tblGrid>
                <a:gridCol w="1971675"/>
                <a:gridCol w="1971675"/>
                <a:gridCol w="1971675"/>
                <a:gridCol w="1971675"/>
              </a:tblGrid>
              <a:tr h="388620">
                <a:tc>
                  <a:txBody>
                    <a:bodyPr/>
                    <a:p>
                      <a:pPr>
                        <a:buNone/>
                      </a:pPr>
                      <a:r>
                        <a:rPr lang="tr-TR" altLang="en-US" sz="1350"/>
                        <a:t>TABLE 3</a:t>
                      </a:r>
                      <a:endParaRPr lang="tr-TR" altLang="en-US" sz="1350"/>
                    </a:p>
                  </a:txBody>
                  <a:tcPr marL="68580" marR="68580" marT="34290" marB="34290">
                    <a:gradFill>
                      <a:gsLst>
                        <a:gs pos="0">
                          <a:srgbClr val="007BD3"/>
                        </a:gs>
                        <a:gs pos="100000">
                          <a:srgbClr val="034373"/>
                        </a:gs>
                      </a:gsLst>
                      <a:lin ang="5400000" scaled="0"/>
                    </a:gradFill>
                  </a:tcPr>
                </a:tc>
                <a:tc>
                  <a:txBody>
                    <a:bodyPr/>
                    <a:p>
                      <a:pPr>
                        <a:buNone/>
                      </a:pPr>
                      <a:r>
                        <a:rPr lang="tr-TR" altLang="en-US" sz="1350"/>
                        <a:t>Hyperthyroidizm</a:t>
                      </a:r>
                      <a:endParaRPr lang="tr-TR" altLang="en-US" sz="1350"/>
                    </a:p>
                  </a:txBody>
                  <a:tcPr marL="68580" marR="68580" marT="34290" marB="34290">
                    <a:gradFill>
                      <a:gsLst>
                        <a:gs pos="0">
                          <a:srgbClr val="007BD3"/>
                        </a:gs>
                        <a:gs pos="100000">
                          <a:srgbClr val="034373"/>
                        </a:gs>
                      </a:gsLst>
                      <a:lin ang="5400000" scaled="0"/>
                    </a:gradFill>
                  </a:tcPr>
                </a:tc>
                <a:tc>
                  <a:txBody>
                    <a:bodyPr/>
                    <a:p>
                      <a:pPr>
                        <a:buNone/>
                      </a:pPr>
                      <a:r>
                        <a:rPr lang="tr-TR" altLang="en-US" sz="1350"/>
                        <a:t>Hypothyroidizm</a:t>
                      </a:r>
                      <a:endParaRPr lang="tr-TR" altLang="en-US" sz="1350"/>
                    </a:p>
                  </a:txBody>
                  <a:tcPr marL="68580" marR="68580" marT="34290" marB="34290">
                    <a:gradFill>
                      <a:gsLst>
                        <a:gs pos="0">
                          <a:srgbClr val="007BD3"/>
                        </a:gs>
                        <a:gs pos="100000">
                          <a:srgbClr val="034373"/>
                        </a:gs>
                      </a:gsLst>
                      <a:lin ang="5400000" scaled="0"/>
                    </a:gradFill>
                  </a:tcPr>
                </a:tc>
                <a:tc>
                  <a:txBody>
                    <a:bodyPr/>
                    <a:p>
                      <a:pPr>
                        <a:buNone/>
                      </a:pPr>
                      <a:r>
                        <a:rPr lang="tr-TR" altLang="en-US" sz="1350"/>
                        <a:t>Euthyroidizm</a:t>
                      </a:r>
                      <a:endParaRPr lang="tr-TR" altLang="en-US" sz="1350"/>
                    </a:p>
                  </a:txBody>
                  <a:tcPr marL="68580" marR="68580" marT="34290" marB="34290">
                    <a:gradFill>
                      <a:gsLst>
                        <a:gs pos="0">
                          <a:srgbClr val="007BD3"/>
                        </a:gs>
                        <a:gs pos="100000">
                          <a:srgbClr val="034373"/>
                        </a:gs>
                      </a:gsLst>
                      <a:lin ang="5400000" scaled="0"/>
                    </a:gradFill>
                  </a:tcPr>
                </a:tc>
              </a:tr>
              <a:tr h="388620">
                <a:tc>
                  <a:txBody>
                    <a:bodyPr/>
                    <a:p>
                      <a:pPr>
                        <a:buNone/>
                      </a:pPr>
                      <a:r>
                        <a:rPr lang="tr-TR" altLang="en-US" sz="1350"/>
                        <a:t>ER +</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23</a:t>
                      </a:r>
                      <a:endParaRPr lang="tr-TR" altLang="en-US" sz="1350"/>
                    </a:p>
                  </a:txBody>
                  <a:tcPr marL="68580" marR="68580" marT="34290" marB="34290"/>
                </a:tc>
                <a:tc>
                  <a:txBody>
                    <a:bodyPr/>
                    <a:p>
                      <a:pPr algn="ctr">
                        <a:buNone/>
                      </a:pPr>
                      <a:r>
                        <a:rPr lang="tr-TR" altLang="en-US" sz="1350"/>
                        <a:t>1</a:t>
                      </a:r>
                      <a:endParaRPr lang="tr-TR" altLang="en-US" sz="1350"/>
                    </a:p>
                  </a:txBody>
                  <a:tcPr marL="68580" marR="68580" marT="34290" marB="34290"/>
                </a:tc>
                <a:tc>
                  <a:txBody>
                    <a:bodyPr/>
                    <a:p>
                      <a:pPr algn="ctr">
                        <a:buNone/>
                      </a:pPr>
                      <a:r>
                        <a:rPr lang="tr-TR" altLang="en-US" sz="1350"/>
                        <a:t>84</a:t>
                      </a:r>
                      <a:endParaRPr lang="tr-TR" altLang="en-US" sz="1350"/>
                    </a:p>
                  </a:txBody>
                  <a:tcPr marL="68580" marR="68580" marT="34290" marB="34290"/>
                </a:tc>
              </a:tr>
              <a:tr h="388620">
                <a:tc>
                  <a:txBody>
                    <a:bodyPr/>
                    <a:p>
                      <a:pPr>
                        <a:buNone/>
                      </a:pPr>
                      <a:r>
                        <a:rPr lang="tr-TR" altLang="en-US" sz="1350"/>
                        <a:t>ER -</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1</a:t>
                      </a:r>
                      <a:endParaRPr lang="tr-TR" altLang="en-US" sz="1350"/>
                    </a:p>
                  </a:txBody>
                  <a:tcPr marL="68580" marR="68580" marT="34290" marB="34290"/>
                </a:tc>
                <a:tc>
                  <a:txBody>
                    <a:bodyPr/>
                    <a:p>
                      <a:pPr algn="ctr">
                        <a:buNone/>
                      </a:pPr>
                      <a:r>
                        <a:rPr lang="tr-TR" altLang="en-US" sz="1350"/>
                        <a:t>0</a:t>
                      </a:r>
                      <a:endParaRPr lang="tr-TR" altLang="en-US" sz="1350"/>
                    </a:p>
                  </a:txBody>
                  <a:tcPr marL="68580" marR="68580" marT="34290" marB="34290"/>
                </a:tc>
                <a:tc>
                  <a:txBody>
                    <a:bodyPr/>
                    <a:p>
                      <a:pPr algn="ctr">
                        <a:buNone/>
                      </a:pPr>
                      <a:r>
                        <a:rPr lang="tr-TR" altLang="en-US" sz="1350"/>
                        <a:t>11</a:t>
                      </a:r>
                      <a:endParaRPr lang="tr-TR" altLang="en-US" sz="1350"/>
                    </a:p>
                  </a:txBody>
                  <a:tcPr marL="68580" marR="68580" marT="34290" marB="34290"/>
                </a:tc>
              </a:tr>
              <a:tr h="388620">
                <a:tc>
                  <a:txBody>
                    <a:bodyPr/>
                    <a:p>
                      <a:pPr>
                        <a:buNone/>
                      </a:pPr>
                      <a:r>
                        <a:rPr lang="tr-TR" altLang="en-US" sz="1350"/>
                        <a:t>Total </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24</a:t>
                      </a:r>
                      <a:endParaRPr lang="tr-TR" altLang="en-US" sz="1350"/>
                    </a:p>
                  </a:txBody>
                  <a:tcPr marL="68580" marR="68580" marT="34290" marB="34290"/>
                </a:tc>
                <a:tc>
                  <a:txBody>
                    <a:bodyPr/>
                    <a:p>
                      <a:pPr algn="ctr">
                        <a:buNone/>
                      </a:pPr>
                      <a:r>
                        <a:rPr lang="tr-TR" altLang="en-US" sz="1350"/>
                        <a:t>1</a:t>
                      </a:r>
                      <a:endParaRPr lang="tr-TR" altLang="en-US" sz="1350"/>
                    </a:p>
                  </a:txBody>
                  <a:tcPr marL="68580" marR="68580" marT="34290" marB="34290"/>
                </a:tc>
                <a:tc>
                  <a:txBody>
                    <a:bodyPr/>
                    <a:p>
                      <a:pPr algn="ctr">
                        <a:buNone/>
                      </a:pPr>
                      <a:r>
                        <a:rPr lang="tr-TR" altLang="en-US" sz="1350"/>
                        <a:t>95</a:t>
                      </a:r>
                      <a:endParaRPr lang="tr-TR" altLang="en-US" sz="1350"/>
                    </a:p>
                  </a:txBody>
                  <a:tcPr marL="68580" marR="68580" marT="34290" marB="34290"/>
                </a:tc>
              </a:tr>
              <a:tr h="388620">
                <a:tc>
                  <a:txBody>
                    <a:bodyPr/>
                    <a:p>
                      <a:pPr>
                        <a:buNone/>
                      </a:pPr>
                      <a:endParaRPr lang="en-US" sz="1350"/>
                    </a:p>
                  </a:txBody>
                  <a:tcPr marL="68580" marR="68580" marT="34290" marB="34290">
                    <a:solidFill>
                      <a:schemeClr val="bg1"/>
                    </a:solidFill>
                  </a:tcPr>
                </a:tc>
                <a:tc>
                  <a:txBody>
                    <a:bodyPr/>
                    <a:p>
                      <a:pPr algn="ctr">
                        <a:buNone/>
                      </a:pPr>
                      <a:endParaRPr lang="en-US" sz="1350"/>
                    </a:p>
                  </a:txBody>
                  <a:tcPr marL="68580" marR="68580" marT="34290" marB="34290"/>
                </a:tc>
                <a:tc>
                  <a:txBody>
                    <a:bodyPr/>
                    <a:p>
                      <a:pPr algn="ctr">
                        <a:buNone/>
                      </a:pPr>
                      <a:endParaRPr lang="en-US" sz="1350"/>
                    </a:p>
                  </a:txBody>
                  <a:tcPr marL="68580" marR="68580" marT="34290" marB="34290"/>
                </a:tc>
                <a:tc>
                  <a:txBody>
                    <a:bodyPr/>
                    <a:p>
                      <a:pPr algn="ctr">
                        <a:buNone/>
                      </a:pPr>
                      <a:endParaRPr lang="en-US" sz="1350"/>
                    </a:p>
                  </a:txBody>
                  <a:tcPr marL="68580" marR="68580" marT="34290" marB="34290"/>
                </a:tc>
              </a:tr>
              <a:tr h="388620">
                <a:tc>
                  <a:txBody>
                    <a:bodyPr/>
                    <a:p>
                      <a:pPr>
                        <a:buNone/>
                      </a:pPr>
                      <a:r>
                        <a:rPr lang="tr-TR" altLang="en-US" sz="1350"/>
                        <a:t>PgR +</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22</a:t>
                      </a:r>
                      <a:endParaRPr lang="tr-TR" altLang="en-US" sz="1350"/>
                    </a:p>
                  </a:txBody>
                  <a:tcPr marL="68580" marR="68580" marT="34290" marB="34290"/>
                </a:tc>
                <a:tc>
                  <a:txBody>
                    <a:bodyPr/>
                    <a:p>
                      <a:pPr algn="ctr">
                        <a:buNone/>
                      </a:pPr>
                      <a:r>
                        <a:rPr lang="tr-TR" altLang="en-US" sz="1350"/>
                        <a:t>1</a:t>
                      </a:r>
                      <a:endParaRPr lang="tr-TR" altLang="en-US" sz="1350"/>
                    </a:p>
                  </a:txBody>
                  <a:tcPr marL="68580" marR="68580" marT="34290" marB="34290"/>
                </a:tc>
                <a:tc>
                  <a:txBody>
                    <a:bodyPr/>
                    <a:p>
                      <a:pPr algn="ctr">
                        <a:buNone/>
                      </a:pPr>
                      <a:r>
                        <a:rPr lang="tr-TR" altLang="en-US" sz="1350"/>
                        <a:t>79</a:t>
                      </a:r>
                      <a:endParaRPr lang="tr-TR" altLang="en-US" sz="1350"/>
                    </a:p>
                  </a:txBody>
                  <a:tcPr marL="68580" marR="68580" marT="34290" marB="34290"/>
                </a:tc>
              </a:tr>
              <a:tr h="388620">
                <a:tc>
                  <a:txBody>
                    <a:bodyPr/>
                    <a:p>
                      <a:pPr>
                        <a:buNone/>
                      </a:pPr>
                      <a:r>
                        <a:rPr lang="tr-TR" altLang="en-US" sz="1350"/>
                        <a:t>PgR -</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2</a:t>
                      </a:r>
                      <a:endParaRPr lang="tr-TR" altLang="en-US" sz="1350"/>
                    </a:p>
                  </a:txBody>
                  <a:tcPr marL="68580" marR="68580" marT="34290" marB="34290"/>
                </a:tc>
                <a:tc>
                  <a:txBody>
                    <a:bodyPr/>
                    <a:p>
                      <a:pPr algn="ctr">
                        <a:buNone/>
                      </a:pPr>
                      <a:r>
                        <a:rPr lang="tr-TR" altLang="en-US" sz="1350"/>
                        <a:t>0</a:t>
                      </a:r>
                      <a:endParaRPr lang="tr-TR" altLang="en-US" sz="1350"/>
                    </a:p>
                  </a:txBody>
                  <a:tcPr marL="68580" marR="68580" marT="34290" marB="34290"/>
                </a:tc>
                <a:tc>
                  <a:txBody>
                    <a:bodyPr/>
                    <a:p>
                      <a:pPr algn="ctr">
                        <a:buNone/>
                      </a:pPr>
                      <a:r>
                        <a:rPr lang="tr-TR" altLang="en-US" sz="1350"/>
                        <a:t>16</a:t>
                      </a:r>
                      <a:endParaRPr lang="tr-TR" altLang="en-US" sz="1350"/>
                    </a:p>
                  </a:txBody>
                  <a:tcPr marL="68580" marR="68580" marT="34290" marB="34290"/>
                </a:tc>
              </a:tr>
              <a:tr h="388620">
                <a:tc>
                  <a:txBody>
                    <a:bodyPr/>
                    <a:p>
                      <a:pPr>
                        <a:buNone/>
                      </a:pPr>
                      <a:r>
                        <a:rPr lang="tr-TR" altLang="en-US" sz="1350"/>
                        <a:t>Total</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24</a:t>
                      </a:r>
                      <a:endParaRPr lang="tr-TR" altLang="en-US" sz="1350"/>
                    </a:p>
                  </a:txBody>
                  <a:tcPr marL="68580" marR="68580" marT="34290" marB="34290"/>
                </a:tc>
                <a:tc>
                  <a:txBody>
                    <a:bodyPr/>
                    <a:p>
                      <a:pPr algn="ctr">
                        <a:buNone/>
                      </a:pPr>
                      <a:r>
                        <a:rPr lang="tr-TR" altLang="en-US" sz="1350"/>
                        <a:t>1</a:t>
                      </a:r>
                      <a:endParaRPr lang="tr-TR" altLang="en-US" sz="1350"/>
                    </a:p>
                  </a:txBody>
                  <a:tcPr marL="68580" marR="68580" marT="34290" marB="34290"/>
                </a:tc>
                <a:tc>
                  <a:txBody>
                    <a:bodyPr/>
                    <a:p>
                      <a:pPr algn="ctr">
                        <a:buNone/>
                      </a:pPr>
                      <a:r>
                        <a:rPr lang="tr-TR" altLang="en-US" sz="1350"/>
                        <a:t>95</a:t>
                      </a:r>
                      <a:endParaRPr lang="tr-TR" altLang="en-US" sz="1350"/>
                    </a:p>
                  </a:txBody>
                  <a:tcPr marL="68580" marR="68580" marT="34290" marB="34290"/>
                </a:tc>
              </a:tr>
              <a:tr h="388620">
                <a:tc>
                  <a:txBody>
                    <a:bodyPr/>
                    <a:p>
                      <a:pPr>
                        <a:buNone/>
                      </a:pPr>
                      <a:endParaRPr lang="en-US" sz="1350"/>
                    </a:p>
                  </a:txBody>
                  <a:tcPr marL="68580" marR="68580" marT="34290" marB="34290">
                    <a:solidFill>
                      <a:schemeClr val="bg1"/>
                    </a:solidFill>
                  </a:tcPr>
                </a:tc>
                <a:tc>
                  <a:txBody>
                    <a:bodyPr/>
                    <a:p>
                      <a:pPr algn="ctr">
                        <a:buNone/>
                      </a:pPr>
                      <a:endParaRPr lang="en-US" sz="1350"/>
                    </a:p>
                  </a:txBody>
                  <a:tcPr marL="68580" marR="68580" marT="34290" marB="34290"/>
                </a:tc>
                <a:tc>
                  <a:txBody>
                    <a:bodyPr/>
                    <a:p>
                      <a:pPr algn="ctr">
                        <a:buNone/>
                      </a:pPr>
                      <a:endParaRPr lang="en-US" sz="1350"/>
                    </a:p>
                  </a:txBody>
                  <a:tcPr marL="68580" marR="68580" marT="34290" marB="34290"/>
                </a:tc>
                <a:tc>
                  <a:txBody>
                    <a:bodyPr/>
                    <a:p>
                      <a:pPr algn="ctr">
                        <a:buNone/>
                      </a:pPr>
                      <a:endParaRPr lang="en-US" sz="1350"/>
                    </a:p>
                  </a:txBody>
                  <a:tcPr marL="68580" marR="68580" marT="34290" marB="34290"/>
                </a:tc>
              </a:tr>
              <a:tr h="388620">
                <a:tc>
                  <a:txBody>
                    <a:bodyPr/>
                    <a:p>
                      <a:pPr>
                        <a:buNone/>
                      </a:pPr>
                      <a:r>
                        <a:rPr lang="tr-TR" altLang="en-US" sz="1350"/>
                        <a:t>Her-2R +</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7</a:t>
                      </a:r>
                      <a:endParaRPr lang="tr-TR" altLang="en-US" sz="1350"/>
                    </a:p>
                  </a:txBody>
                  <a:tcPr marL="68580" marR="68580" marT="34290" marB="34290"/>
                </a:tc>
                <a:tc>
                  <a:txBody>
                    <a:bodyPr/>
                    <a:p>
                      <a:pPr algn="ctr">
                        <a:buNone/>
                      </a:pPr>
                      <a:r>
                        <a:rPr lang="tr-TR" altLang="en-US" sz="1350"/>
                        <a:t>0</a:t>
                      </a:r>
                      <a:endParaRPr lang="tr-TR" altLang="en-US" sz="1350"/>
                    </a:p>
                  </a:txBody>
                  <a:tcPr marL="68580" marR="68580" marT="34290" marB="34290"/>
                </a:tc>
                <a:tc>
                  <a:txBody>
                    <a:bodyPr/>
                    <a:p>
                      <a:pPr algn="ctr">
                        <a:buNone/>
                      </a:pPr>
                      <a:r>
                        <a:rPr lang="tr-TR" altLang="en-US" sz="1350"/>
                        <a:t>15</a:t>
                      </a:r>
                      <a:endParaRPr lang="tr-TR" altLang="en-US" sz="1350"/>
                    </a:p>
                  </a:txBody>
                  <a:tcPr marL="68580" marR="68580" marT="34290" marB="34290"/>
                </a:tc>
              </a:tr>
              <a:tr h="388620">
                <a:tc>
                  <a:txBody>
                    <a:bodyPr/>
                    <a:p>
                      <a:pPr>
                        <a:buNone/>
                      </a:pPr>
                      <a:r>
                        <a:rPr lang="tr-TR" altLang="en-US" sz="1350"/>
                        <a:t>Her-2R -</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17</a:t>
                      </a:r>
                      <a:endParaRPr lang="tr-TR" altLang="en-US" sz="1350"/>
                    </a:p>
                  </a:txBody>
                  <a:tcPr marL="68580" marR="68580" marT="34290" marB="34290"/>
                </a:tc>
                <a:tc>
                  <a:txBody>
                    <a:bodyPr/>
                    <a:p>
                      <a:pPr algn="ctr">
                        <a:buNone/>
                      </a:pPr>
                      <a:r>
                        <a:rPr lang="tr-TR" altLang="en-US" sz="1350"/>
                        <a:t>1</a:t>
                      </a:r>
                      <a:endParaRPr lang="tr-TR" altLang="en-US" sz="1350"/>
                    </a:p>
                  </a:txBody>
                  <a:tcPr marL="68580" marR="68580" marT="34290" marB="34290"/>
                </a:tc>
                <a:tc>
                  <a:txBody>
                    <a:bodyPr/>
                    <a:p>
                      <a:pPr algn="ctr">
                        <a:buNone/>
                      </a:pPr>
                      <a:r>
                        <a:rPr lang="tr-TR" altLang="en-US" sz="1350"/>
                        <a:t>80</a:t>
                      </a:r>
                      <a:endParaRPr lang="tr-TR" altLang="en-US" sz="1350"/>
                    </a:p>
                  </a:txBody>
                  <a:tcPr marL="68580" marR="68580" marT="34290" marB="34290"/>
                </a:tc>
              </a:tr>
              <a:tr h="388620">
                <a:tc>
                  <a:txBody>
                    <a:bodyPr/>
                    <a:p>
                      <a:pPr>
                        <a:buNone/>
                      </a:pPr>
                      <a:r>
                        <a:rPr lang="tr-TR" altLang="en-US" sz="1350"/>
                        <a:t>Total</a:t>
                      </a:r>
                      <a:endParaRPr lang="tr-TR" altLang="en-US" sz="1350"/>
                    </a:p>
                  </a:txBody>
                  <a:tcPr marL="68580" marR="68580" marT="34290" marB="34290">
                    <a:gradFill>
                      <a:gsLst>
                        <a:gs pos="0">
                          <a:srgbClr val="007BD3"/>
                        </a:gs>
                        <a:gs pos="100000">
                          <a:srgbClr val="034373"/>
                        </a:gs>
                      </a:gsLst>
                      <a:lin ang="5400000" scaled="0"/>
                    </a:gradFill>
                  </a:tcPr>
                </a:tc>
                <a:tc>
                  <a:txBody>
                    <a:bodyPr/>
                    <a:p>
                      <a:pPr algn="ctr">
                        <a:buNone/>
                      </a:pPr>
                      <a:r>
                        <a:rPr lang="tr-TR" altLang="en-US" sz="1350"/>
                        <a:t>24</a:t>
                      </a:r>
                      <a:endParaRPr lang="tr-TR" altLang="en-US" sz="1350"/>
                    </a:p>
                  </a:txBody>
                  <a:tcPr marL="68580" marR="68580" marT="34290" marB="34290"/>
                </a:tc>
                <a:tc>
                  <a:txBody>
                    <a:bodyPr/>
                    <a:p>
                      <a:pPr algn="ctr">
                        <a:buNone/>
                      </a:pPr>
                      <a:r>
                        <a:rPr lang="tr-TR" altLang="en-US" sz="1350"/>
                        <a:t>1</a:t>
                      </a:r>
                      <a:endParaRPr lang="tr-TR" altLang="en-US" sz="1350"/>
                    </a:p>
                  </a:txBody>
                  <a:tcPr marL="68580" marR="68580" marT="34290" marB="34290"/>
                </a:tc>
                <a:tc>
                  <a:txBody>
                    <a:bodyPr/>
                    <a:p>
                      <a:pPr algn="ctr">
                        <a:buNone/>
                      </a:pPr>
                      <a:r>
                        <a:rPr lang="tr-TR" altLang="en-US" sz="1350"/>
                        <a:t>95</a:t>
                      </a:r>
                      <a:endParaRPr lang="tr-TR" altLang="en-US" sz="1350"/>
                    </a:p>
                  </a:txBody>
                  <a:tcPr marL="68580" marR="68580" marT="34290" marB="34290"/>
                </a:tc>
              </a:tr>
              <a:tr h="388620">
                <a:tc>
                  <a:txBody>
                    <a:bodyPr/>
                    <a:p>
                      <a:pPr>
                        <a:buNone/>
                      </a:pPr>
                      <a:endParaRPr lang="tr-TR" altLang="en-US" sz="1350"/>
                    </a:p>
                  </a:txBody>
                  <a:tcPr marL="68580" marR="68580" marT="34290" marB="34290"/>
                </a:tc>
                <a:tc>
                  <a:txBody>
                    <a:bodyPr/>
                    <a:p>
                      <a:pPr>
                        <a:buNone/>
                      </a:pPr>
                      <a:endParaRPr lang="en-US" sz="1350"/>
                    </a:p>
                  </a:txBody>
                  <a:tcPr marL="68580" marR="68580" marT="34290" marB="34290"/>
                </a:tc>
                <a:tc>
                  <a:txBody>
                    <a:bodyPr/>
                    <a:p>
                      <a:pPr>
                        <a:buNone/>
                      </a:pPr>
                      <a:endParaRPr lang="en-US" sz="1350"/>
                    </a:p>
                  </a:txBody>
                  <a:tcPr marL="68580" marR="68580" marT="34290" marB="34290"/>
                </a:tc>
                <a:tc>
                  <a:txBody>
                    <a:bodyPr/>
                    <a:p>
                      <a:pPr>
                        <a:buNone/>
                      </a:pPr>
                      <a:endParaRPr lang="en-US" sz="1350"/>
                    </a:p>
                  </a:txBody>
                  <a:tcPr marL="68580" marR="68580" marT="34290" marB="3429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tr-TR" altLang="en-US"/>
          </a:p>
        </p:txBody>
      </p:sp>
      <p:sp>
        <p:nvSpPr>
          <p:cNvPr id="3" name="Content Placeholder 2"/>
          <p:cNvSpPr>
            <a:spLocks noGrp="1"/>
          </p:cNvSpPr>
          <p:nvPr>
            <p:ph idx="1"/>
          </p:nvPr>
        </p:nvSpPr>
        <p:spPr/>
        <p:txBody>
          <a:bodyPr/>
          <a:p>
            <a:r>
              <a:rPr lang="tr-TR" altLang="en-US"/>
              <a:t>No statistically significant relationship </a:t>
            </a:r>
            <a:endParaRPr lang="tr-TR" altLang="en-US"/>
          </a:p>
          <a:p>
            <a:pPr marL="0" indent="0">
              <a:buNone/>
            </a:pPr>
            <a:r>
              <a:rPr lang="tr-TR" altLang="en-US"/>
              <a:t>  (p&gt;0.05)</a:t>
            </a:r>
            <a:endParaRPr lang="tr-TR" altLang="en-US"/>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2298</Words>
  <Application>WPS Presentation</Application>
  <PresentationFormat>Ekran Gösterisi (4:3)</PresentationFormat>
  <Paragraphs>206</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12</vt:i4>
      </vt:variant>
    </vt:vector>
  </HeadingPairs>
  <TitlesOfParts>
    <vt:vector size="22" baseType="lpstr">
      <vt:lpstr>Arial</vt:lpstr>
      <vt:lpstr>SimSun</vt:lpstr>
      <vt:lpstr>Wingdings</vt:lpstr>
      <vt:lpstr>Calibri</vt:lpstr>
      <vt:lpstr>Times New Roman</vt:lpstr>
      <vt:lpstr>Microsoft YaHei</vt:lpstr>
      <vt:lpstr>Arial Unicode MS</vt:lpstr>
      <vt:lpstr>Arial</vt:lpstr>
      <vt:lpstr>Business Cooperate</vt:lpstr>
      <vt:lpstr>1_Business Cooperate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Meme kanseri ile tiroid hastalıkları arasındaki ilişki:TSH reseptör durumunun incelenmesi</dc:title>
  <dc:creator>KARASU</dc:creator>
  <cp:lastModifiedBy>karas</cp:lastModifiedBy>
  <cp:revision>18</cp:revision>
  <dcterms:created xsi:type="dcterms:W3CDTF">2006-07-13T01:48:10Z</dcterms:created>
  <dcterms:modified xsi:type="dcterms:W3CDTF">2021-06-02T08:37:42Z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1033-11.2.0.10132</vt:lpwstr>
  </property>
</Properties>
</file>